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4"/>
  </p:notesMasterIdLst>
  <p:sldIdLst>
    <p:sldId id="256" r:id="rId5"/>
    <p:sldId id="260" r:id="rId6"/>
    <p:sldId id="261" r:id="rId7"/>
    <p:sldId id="266" r:id="rId8"/>
    <p:sldId id="298" r:id="rId9"/>
    <p:sldId id="306" r:id="rId10"/>
    <p:sldId id="258" r:id="rId11"/>
    <p:sldId id="257" r:id="rId12"/>
    <p:sldId id="259" r:id="rId13"/>
    <p:sldId id="307" r:id="rId14"/>
    <p:sldId id="353" r:id="rId15"/>
    <p:sldId id="354" r:id="rId16"/>
    <p:sldId id="317" r:id="rId17"/>
    <p:sldId id="318" r:id="rId18"/>
    <p:sldId id="322" r:id="rId19"/>
    <p:sldId id="355" r:id="rId20"/>
    <p:sldId id="356" r:id="rId21"/>
    <p:sldId id="357" r:id="rId22"/>
    <p:sldId id="358" r:id="rId23"/>
    <p:sldId id="359" r:id="rId24"/>
    <p:sldId id="360" r:id="rId25"/>
    <p:sldId id="361" r:id="rId26"/>
    <p:sldId id="365" r:id="rId27"/>
    <p:sldId id="362" r:id="rId28"/>
    <p:sldId id="363" r:id="rId29"/>
    <p:sldId id="364" r:id="rId30"/>
    <p:sldId id="366" r:id="rId31"/>
    <p:sldId id="367" r:id="rId32"/>
    <p:sldId id="368" r:id="rId33"/>
    <p:sldId id="372" r:id="rId34"/>
    <p:sldId id="369" r:id="rId35"/>
    <p:sldId id="370" r:id="rId36"/>
    <p:sldId id="371" r:id="rId37"/>
    <p:sldId id="373" r:id="rId38"/>
    <p:sldId id="438" r:id="rId39"/>
    <p:sldId id="374" r:id="rId40"/>
    <p:sldId id="375" r:id="rId41"/>
    <p:sldId id="439" r:id="rId42"/>
    <p:sldId id="440" r:id="rId43"/>
    <p:sldId id="441" r:id="rId44"/>
    <p:sldId id="442" r:id="rId45"/>
    <p:sldId id="444" r:id="rId46"/>
    <p:sldId id="443" r:id="rId47"/>
    <p:sldId id="474" r:id="rId48"/>
    <p:sldId id="475" r:id="rId49"/>
    <p:sldId id="476" r:id="rId50"/>
    <p:sldId id="477" r:id="rId51"/>
    <p:sldId id="478" r:id="rId52"/>
    <p:sldId id="479" r:id="rId53"/>
    <p:sldId id="480" r:id="rId54"/>
    <p:sldId id="489" r:id="rId55"/>
    <p:sldId id="481" r:id="rId56"/>
    <p:sldId id="485" r:id="rId57"/>
    <p:sldId id="486" r:id="rId58"/>
    <p:sldId id="487" r:id="rId59"/>
    <p:sldId id="482" r:id="rId60"/>
    <p:sldId id="483" r:id="rId61"/>
    <p:sldId id="484" r:id="rId62"/>
    <p:sldId id="488" r:id="rId63"/>
    <p:sldId id="490" r:id="rId64"/>
    <p:sldId id="491" r:id="rId65"/>
    <p:sldId id="492" r:id="rId66"/>
    <p:sldId id="493" r:id="rId67"/>
    <p:sldId id="494" r:id="rId68"/>
    <p:sldId id="495" r:id="rId69"/>
    <p:sldId id="496" r:id="rId70"/>
    <p:sldId id="497" r:id="rId71"/>
    <p:sldId id="498" r:id="rId72"/>
    <p:sldId id="499" r:id="rId73"/>
    <p:sldId id="500" r:id="rId74"/>
    <p:sldId id="501" r:id="rId75"/>
    <p:sldId id="502" r:id="rId76"/>
    <p:sldId id="503" r:id="rId77"/>
    <p:sldId id="504" r:id="rId78"/>
    <p:sldId id="505" r:id="rId79"/>
    <p:sldId id="509" r:id="rId80"/>
    <p:sldId id="506" r:id="rId81"/>
    <p:sldId id="507" r:id="rId82"/>
    <p:sldId id="508" r:id="rId83"/>
    <p:sldId id="510" r:id="rId84"/>
    <p:sldId id="511" r:id="rId85"/>
    <p:sldId id="512" r:id="rId86"/>
    <p:sldId id="513" r:id="rId87"/>
    <p:sldId id="514" r:id="rId88"/>
    <p:sldId id="515" r:id="rId89"/>
    <p:sldId id="516" r:id="rId90"/>
    <p:sldId id="517" r:id="rId91"/>
    <p:sldId id="518" r:id="rId92"/>
    <p:sldId id="519" r:id="rId93"/>
    <p:sldId id="520" r:id="rId94"/>
    <p:sldId id="521" r:id="rId95"/>
    <p:sldId id="522" r:id="rId96"/>
    <p:sldId id="523" r:id="rId97"/>
    <p:sldId id="524" r:id="rId98"/>
    <p:sldId id="525" r:id="rId99"/>
    <p:sldId id="526" r:id="rId100"/>
    <p:sldId id="527" r:id="rId101"/>
    <p:sldId id="528" r:id="rId102"/>
    <p:sldId id="529" r:id="rId103"/>
    <p:sldId id="530" r:id="rId104"/>
    <p:sldId id="531" r:id="rId105"/>
    <p:sldId id="532" r:id="rId106"/>
    <p:sldId id="533" r:id="rId107"/>
    <p:sldId id="534" r:id="rId108"/>
    <p:sldId id="535" r:id="rId109"/>
    <p:sldId id="536" r:id="rId110"/>
    <p:sldId id="537" r:id="rId111"/>
    <p:sldId id="538" r:id="rId112"/>
    <p:sldId id="539" r:id="rId113"/>
    <p:sldId id="540" r:id="rId114"/>
    <p:sldId id="541" r:id="rId115"/>
    <p:sldId id="542" r:id="rId116"/>
    <p:sldId id="543" r:id="rId117"/>
    <p:sldId id="544" r:id="rId118"/>
    <p:sldId id="545" r:id="rId119"/>
    <p:sldId id="546" r:id="rId120"/>
    <p:sldId id="549" r:id="rId121"/>
    <p:sldId id="547" r:id="rId122"/>
    <p:sldId id="548" r:id="rId123"/>
    <p:sldId id="550" r:id="rId124"/>
    <p:sldId id="551" r:id="rId125"/>
    <p:sldId id="552" r:id="rId126"/>
    <p:sldId id="556" r:id="rId127"/>
    <p:sldId id="557" r:id="rId128"/>
    <p:sldId id="558" r:id="rId129"/>
    <p:sldId id="555" r:id="rId130"/>
    <p:sldId id="554" r:id="rId131"/>
    <p:sldId id="553" r:id="rId132"/>
    <p:sldId id="559"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61" d="100"/>
          <a:sy n="61" d="100"/>
        </p:scale>
        <p:origin x="7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090A2-EAC5-4A72-AB9A-66D799015CDE}" type="datetimeFigureOut">
              <a:rPr lang="en-IN" smtClean="0"/>
              <a:t>10-02-2023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E489B4-538F-4FAF-8D98-940F78BE61FC}" type="slidenum">
              <a:rPr lang="en-IN" smtClean="0"/>
              <a:t>‹#›</a:t>
            </a:fld>
            <a:endParaRPr lang="en-IN"/>
          </a:p>
        </p:txBody>
      </p:sp>
    </p:spTree>
    <p:extLst>
      <p:ext uri="{BB962C8B-B14F-4D97-AF65-F5344CB8AC3E}">
        <p14:creationId xmlns:p14="http://schemas.microsoft.com/office/powerpoint/2010/main" val="1265262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Capital_expendit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E02564F7-ACCA-1637-A1B8-91B8870ACBD0}"/>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9B4D6373-9DD5-F44A-D200-183AC3E5C07C}"/>
              </a:ext>
            </a:extLst>
          </p:cNvPr>
          <p:cNvSpPr>
            <a:spLocks noGrp="1"/>
          </p:cNvSpPr>
          <p:nvPr>
            <p:ph type="body" idx="1"/>
          </p:nvPr>
        </p:nvSpPr>
        <p:spPr/>
        <p:txBody>
          <a:bodyPr/>
          <a:lstStyle/>
          <a:p>
            <a:pPr>
              <a:defRPr/>
            </a:pPr>
            <a:r>
              <a:rPr lang="en-US" dirty="0">
                <a:latin typeface="+mn-lt"/>
                <a:ea typeface="+mn-ea"/>
                <a:cs typeface="+mn-cs"/>
              </a:rPr>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p>
          <a:p>
            <a:pPr>
              <a:defRPr/>
            </a:pPr>
            <a:r>
              <a:rPr lang="en-US" dirty="0"/>
              <a:t>cloud computing customers do not own the physical infrastructure.</a:t>
            </a:r>
          </a:p>
          <a:p>
            <a:pPr>
              <a:defRPr/>
            </a:pPr>
            <a:r>
              <a:rPr lang="en-US" dirty="0"/>
              <a:t>Cloud computing users avoid </a:t>
            </a:r>
            <a:r>
              <a:rPr lang="en-US" dirty="0">
                <a:hlinkClick r:id="rId3" action="ppaction://hlinkfile" tooltip="Capital expenditure"/>
              </a:rPr>
              <a:t>capital expenditure</a:t>
            </a:r>
            <a:r>
              <a:rPr lang="en-US" dirty="0"/>
              <a:t> (</a:t>
            </a:r>
            <a:r>
              <a:rPr lang="en-US" dirty="0" err="1"/>
              <a:t>CapEx</a:t>
            </a:r>
            <a:r>
              <a:rPr lang="en-US" dirty="0"/>
              <a:t>) on hardware, software, and services when they pay a provider only for what they use.</a:t>
            </a:r>
          </a:p>
          <a:p>
            <a:pPr>
              <a:defRPr/>
            </a:pPr>
            <a:r>
              <a:rPr lang="en-US" dirty="0"/>
              <a:t>Low shared infrastructure and costs, low management overhead, and immediate access to a broad range of applications</a:t>
            </a:r>
          </a:p>
          <a:p>
            <a:pPr>
              <a:defRPr/>
            </a:pPr>
            <a:endParaRPr lang="en-US" dirty="0"/>
          </a:p>
          <a:p>
            <a:pPr>
              <a:defRPr/>
            </a:pPr>
            <a:endParaRPr lang="en-US" dirty="0"/>
          </a:p>
        </p:txBody>
      </p:sp>
      <p:sp>
        <p:nvSpPr>
          <p:cNvPr id="51204" name="Slide Number Placeholder 3">
            <a:extLst>
              <a:ext uri="{FF2B5EF4-FFF2-40B4-BE49-F238E27FC236}">
                <a16:creationId xmlns:a16="http://schemas.microsoft.com/office/drawing/2014/main" id="{F0D7415C-74A6-AC9C-61FD-B2038E7470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fld id="{EEF32517-AE86-476D-A8CC-30C1B4EF7EF5}" type="slidenum">
              <a:rPr lang="en-US" altLang="en-US" sz="1200">
                <a:latin typeface="Times New Roman" panose="02020603050405020304" pitchFamily="18" charset="0"/>
              </a:rPr>
              <a:pPr eaLnBrk="1" hangingPunct="1"/>
              <a:t>6</a:t>
            </a:fld>
            <a:endParaRPr lang="en-US" altLang="en-US" sz="120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https://www.ibm.com/marketplace/purchase/configuration/en/us/checkout?editionID=EID8ITI6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26FAE2-B48E-4EA8-BC94-2227ED8AAA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893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899EF469-2C9A-9546-AD63-CCC3A94BCA9F}"/>
              </a:ext>
            </a:extLst>
          </p:cNvPr>
          <p:cNvSpPr txBox="1">
            <a:spLocks noGrp="1" noChangeArrowheads="1"/>
          </p:cNvSpPr>
          <p:nvPr/>
        </p:nvSpPr>
        <p:spPr bwMode="auto">
          <a:xfrm>
            <a:off x="3884613" y="8685213"/>
            <a:ext cx="297021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tabLst>
                <a:tab pos="723900" algn="l"/>
                <a:tab pos="1447800" algn="l"/>
                <a:tab pos="2171700" algn="l"/>
                <a:tab pos="2895600" algn="l"/>
              </a:tabLst>
              <a:defRPr>
                <a:solidFill>
                  <a:schemeClr val="bg1"/>
                </a:solidFill>
                <a:latin typeface="Arial" panose="020B0604020202020204" pitchFamily="34" charset="0"/>
                <a:ea typeface="DejaVu Sans"/>
                <a:cs typeface="DejaVu Sans"/>
              </a:defRPr>
            </a:lvl1pPr>
            <a:lvl2pPr>
              <a:tabLst>
                <a:tab pos="723900" algn="l"/>
                <a:tab pos="1447800" algn="l"/>
                <a:tab pos="2171700" algn="l"/>
                <a:tab pos="2895600" algn="l"/>
              </a:tabLst>
              <a:defRPr>
                <a:solidFill>
                  <a:schemeClr val="bg1"/>
                </a:solidFill>
                <a:latin typeface="Arial" panose="020B0604020202020204" pitchFamily="34" charset="0"/>
                <a:ea typeface="DejaVu Sans"/>
                <a:cs typeface="DejaVu Sans"/>
              </a:defRPr>
            </a:lvl2pPr>
            <a:lvl3pPr>
              <a:tabLst>
                <a:tab pos="723900" algn="l"/>
                <a:tab pos="1447800" algn="l"/>
                <a:tab pos="2171700" algn="l"/>
                <a:tab pos="2895600" algn="l"/>
              </a:tabLst>
              <a:defRPr>
                <a:solidFill>
                  <a:schemeClr val="bg1"/>
                </a:solidFill>
                <a:latin typeface="Arial" panose="020B0604020202020204" pitchFamily="34" charset="0"/>
                <a:ea typeface="DejaVu Sans"/>
                <a:cs typeface="DejaVu Sans"/>
              </a:defRPr>
            </a:lvl3pPr>
            <a:lvl4pPr>
              <a:tabLst>
                <a:tab pos="723900" algn="l"/>
                <a:tab pos="1447800" algn="l"/>
                <a:tab pos="2171700" algn="l"/>
                <a:tab pos="2895600" algn="l"/>
              </a:tabLst>
              <a:defRPr>
                <a:solidFill>
                  <a:schemeClr val="bg1"/>
                </a:solidFill>
                <a:latin typeface="Arial" panose="020B0604020202020204" pitchFamily="34" charset="0"/>
                <a:ea typeface="DejaVu Sans"/>
                <a:cs typeface="DejaVu Sans"/>
              </a:defRPr>
            </a:lvl4pPr>
            <a:lvl5pPr>
              <a:tabLst>
                <a:tab pos="723900" algn="l"/>
                <a:tab pos="1447800" algn="l"/>
                <a:tab pos="2171700" algn="l"/>
                <a:tab pos="2895600" algn="l"/>
              </a:tabLst>
              <a:defRPr>
                <a:solidFill>
                  <a:schemeClr val="bg1"/>
                </a:solidFill>
                <a:latin typeface="Arial" panose="020B0604020202020204" pitchFamily="34" charset="0"/>
                <a:ea typeface="DejaVu Sans"/>
                <a:cs typeface="DejaVu Sans"/>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DejaVu Sans"/>
                <a:cs typeface="DejaVu Sans"/>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DejaVu Sans"/>
                <a:cs typeface="DejaVu Sans"/>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DejaVu Sans"/>
                <a:cs typeface="DejaVu Sans"/>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ea typeface="DejaVu Sans"/>
                <a:cs typeface="DejaVu Sans"/>
              </a:defRPr>
            </a:lvl9pPr>
          </a:lstStyle>
          <a:p>
            <a:pPr algn="r" eaLnBrk="1" hangingPunct="1"/>
            <a:fld id="{AFC2E656-EB72-F540-831E-488831B222B6}" type="slidenum">
              <a:rPr lang="en-US" altLang="en-US" sz="1200">
                <a:solidFill>
                  <a:srgbClr val="000000"/>
                </a:solidFill>
                <a:latin typeface="Times New Roman" panose="02020603050405020304" pitchFamily="18" charset="0"/>
              </a:rPr>
              <a:pPr algn="r" eaLnBrk="1" hangingPunct="1"/>
              <a:t>118</a:t>
            </a:fld>
            <a:endParaRPr lang="en-US" altLang="en-US" sz="1200">
              <a:solidFill>
                <a:srgbClr val="000000"/>
              </a:solidFill>
              <a:latin typeface="Times New Roman" panose="02020603050405020304" pitchFamily="18" charset="0"/>
            </a:endParaRPr>
          </a:p>
        </p:txBody>
      </p:sp>
      <p:sp>
        <p:nvSpPr>
          <p:cNvPr id="110595" name="Text Box 1">
            <a:extLst>
              <a:ext uri="{FF2B5EF4-FFF2-40B4-BE49-F238E27FC236}">
                <a16:creationId xmlns:a16="http://schemas.microsoft.com/office/drawing/2014/main" id="{8B3F6B01-544B-F946-B9AB-DFC7AAEB57AB}"/>
              </a:ext>
            </a:extLst>
          </p:cNvPr>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en-US" altLang="en-US"/>
          </a:p>
        </p:txBody>
      </p:sp>
      <p:sp>
        <p:nvSpPr>
          <p:cNvPr id="110596" name="Text Box 2">
            <a:extLst>
              <a:ext uri="{FF2B5EF4-FFF2-40B4-BE49-F238E27FC236}">
                <a16:creationId xmlns:a16="http://schemas.microsoft.com/office/drawing/2014/main" id="{007A0D92-8D86-2D46-90EE-8E5D29B7294E}"/>
              </a:ext>
            </a:extLst>
          </p:cNvPr>
          <p:cNvSpPr>
            <a:spLocks noGrp="1" noChangeArrowheads="1"/>
          </p:cNvSpPr>
          <p:nvPr>
            <p:ph type="body"/>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a:latin typeface="Arial" panose="020B0604020202020204" pitchFamily="34" charset="0"/>
              </a:rPr>
              <a:t>Some business processes are more important than other business processes.  Sales is more important in the short term than engineering, and possibly more than the factory.  That is why business processes are prioritized.</a:t>
            </a:r>
          </a:p>
        </p:txBody>
      </p:sp>
      <p:sp>
        <p:nvSpPr>
          <p:cNvPr id="110597" name="Text Box 3">
            <a:extLst>
              <a:ext uri="{FF2B5EF4-FFF2-40B4-BE49-F238E27FC236}">
                <a16:creationId xmlns:a16="http://schemas.microsoft.com/office/drawing/2014/main" id="{43D839EF-58F5-1C48-B606-27A5561E618F}"/>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DejaVu Sans"/>
                <a:cs typeface="DejaVu Sans"/>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DejaVu Sans"/>
                <a:cs typeface="DejaVu Sans"/>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DejaVu Sans"/>
                <a:cs typeface="DejaVu Sans"/>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DejaVu Sans"/>
                <a:cs typeface="DejaVu Sans"/>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DejaVu Sans"/>
                <a:cs typeface="DejaVu Sans"/>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DejaVu Sans"/>
                <a:cs typeface="DejaVu Sans"/>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DejaVu Sans"/>
                <a:cs typeface="DejaVu Sans"/>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DejaVu Sans"/>
                <a:cs typeface="DejaVu Sans"/>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DejaVu Sans"/>
                <a:cs typeface="DejaVu Sans"/>
              </a:defRPr>
            </a:lvl9pPr>
          </a:lstStyle>
          <a:p>
            <a:pPr algn="r" eaLnBrk="1" hangingPunct="1"/>
            <a:fld id="{D279F5F2-CE90-304B-8438-7FA47231803D}" type="slidenum">
              <a:rPr lang="en-US" altLang="en-US" sz="1200">
                <a:solidFill>
                  <a:srgbClr val="000000"/>
                </a:solidFill>
              </a:rPr>
              <a:pPr algn="r" eaLnBrk="1" hangingPunct="1"/>
              <a:t>118</a:t>
            </a:fld>
            <a:endParaRPr lang="en-US" altLang="en-US"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F68D-E23D-AA33-3EE7-906985A404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C8554E5-4B0E-7421-FCF4-F9C3813C2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5083309-C221-223E-1619-56234487E135}"/>
              </a:ext>
            </a:extLst>
          </p:cNvPr>
          <p:cNvSpPr>
            <a:spLocks noGrp="1"/>
          </p:cNvSpPr>
          <p:nvPr>
            <p:ph type="dt" sz="half" idx="10"/>
          </p:nvPr>
        </p:nvSpPr>
        <p:spPr/>
        <p:txBody>
          <a:bodyPr/>
          <a:lstStyle/>
          <a:p>
            <a:fld id="{F40B419D-6843-4A2F-855E-FDEFC8FE0459}" type="datetimeFigureOut">
              <a:rPr lang="en-IN" smtClean="0"/>
              <a:t>10-02-2023</a:t>
            </a:fld>
            <a:endParaRPr lang="en-IN"/>
          </a:p>
        </p:txBody>
      </p:sp>
      <p:sp>
        <p:nvSpPr>
          <p:cNvPr id="5" name="Footer Placeholder 4">
            <a:extLst>
              <a:ext uri="{FF2B5EF4-FFF2-40B4-BE49-F238E27FC236}">
                <a16:creationId xmlns:a16="http://schemas.microsoft.com/office/drawing/2014/main" id="{23588EC7-694F-961A-8E2D-6EEE5DCADF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20B761-FF2C-5C10-C239-E654597811C5}"/>
              </a:ext>
            </a:extLst>
          </p:cNvPr>
          <p:cNvSpPr>
            <a:spLocks noGrp="1"/>
          </p:cNvSpPr>
          <p:nvPr>
            <p:ph type="sldNum" sz="quarter" idx="12"/>
          </p:nvPr>
        </p:nvSpPr>
        <p:spPr/>
        <p:txBody>
          <a:bodyPr/>
          <a:lstStyle/>
          <a:p>
            <a:fld id="{D05AE328-B0B0-4BFD-B70E-F553E94FA049}" type="slidenum">
              <a:rPr lang="en-IN" smtClean="0"/>
              <a:t>‹#›</a:t>
            </a:fld>
            <a:endParaRPr lang="en-IN"/>
          </a:p>
        </p:txBody>
      </p:sp>
    </p:spTree>
    <p:extLst>
      <p:ext uri="{BB962C8B-B14F-4D97-AF65-F5344CB8AC3E}">
        <p14:creationId xmlns:p14="http://schemas.microsoft.com/office/powerpoint/2010/main" val="1807987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D2D9-E935-FA62-BA82-641958B5EA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D8D73B-B93C-4FD4-4A32-3610E2BAE3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23F5C3-9682-FD06-A088-48384CA4A82B}"/>
              </a:ext>
            </a:extLst>
          </p:cNvPr>
          <p:cNvSpPr>
            <a:spLocks noGrp="1"/>
          </p:cNvSpPr>
          <p:nvPr>
            <p:ph type="dt" sz="half" idx="10"/>
          </p:nvPr>
        </p:nvSpPr>
        <p:spPr/>
        <p:txBody>
          <a:bodyPr/>
          <a:lstStyle/>
          <a:p>
            <a:fld id="{F40B419D-6843-4A2F-855E-FDEFC8FE0459}" type="datetimeFigureOut">
              <a:rPr lang="en-IN" smtClean="0"/>
              <a:t>10-02-2023</a:t>
            </a:fld>
            <a:endParaRPr lang="en-IN"/>
          </a:p>
        </p:txBody>
      </p:sp>
      <p:sp>
        <p:nvSpPr>
          <p:cNvPr id="5" name="Footer Placeholder 4">
            <a:extLst>
              <a:ext uri="{FF2B5EF4-FFF2-40B4-BE49-F238E27FC236}">
                <a16:creationId xmlns:a16="http://schemas.microsoft.com/office/drawing/2014/main" id="{749F1E1E-23AC-33BA-1785-9C0547A165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80A839-FF8B-6861-2BF4-5C8FEC3F1147}"/>
              </a:ext>
            </a:extLst>
          </p:cNvPr>
          <p:cNvSpPr>
            <a:spLocks noGrp="1"/>
          </p:cNvSpPr>
          <p:nvPr>
            <p:ph type="sldNum" sz="quarter" idx="12"/>
          </p:nvPr>
        </p:nvSpPr>
        <p:spPr/>
        <p:txBody>
          <a:bodyPr/>
          <a:lstStyle/>
          <a:p>
            <a:fld id="{D05AE328-B0B0-4BFD-B70E-F553E94FA049}" type="slidenum">
              <a:rPr lang="en-IN" smtClean="0"/>
              <a:t>‹#›</a:t>
            </a:fld>
            <a:endParaRPr lang="en-IN"/>
          </a:p>
        </p:txBody>
      </p:sp>
    </p:spTree>
    <p:extLst>
      <p:ext uri="{BB962C8B-B14F-4D97-AF65-F5344CB8AC3E}">
        <p14:creationId xmlns:p14="http://schemas.microsoft.com/office/powerpoint/2010/main" val="626396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0A08DC-CFD4-65B1-490A-ED063D955B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F820F9-7C23-3110-5817-1D99C301A9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309E32-AAE3-643C-EDDF-94CF3770222B}"/>
              </a:ext>
            </a:extLst>
          </p:cNvPr>
          <p:cNvSpPr>
            <a:spLocks noGrp="1"/>
          </p:cNvSpPr>
          <p:nvPr>
            <p:ph type="dt" sz="half" idx="10"/>
          </p:nvPr>
        </p:nvSpPr>
        <p:spPr/>
        <p:txBody>
          <a:bodyPr/>
          <a:lstStyle/>
          <a:p>
            <a:fld id="{F40B419D-6843-4A2F-855E-FDEFC8FE0459}" type="datetimeFigureOut">
              <a:rPr lang="en-IN" smtClean="0"/>
              <a:t>10-02-2023</a:t>
            </a:fld>
            <a:endParaRPr lang="en-IN"/>
          </a:p>
        </p:txBody>
      </p:sp>
      <p:sp>
        <p:nvSpPr>
          <p:cNvPr id="5" name="Footer Placeholder 4">
            <a:extLst>
              <a:ext uri="{FF2B5EF4-FFF2-40B4-BE49-F238E27FC236}">
                <a16:creationId xmlns:a16="http://schemas.microsoft.com/office/drawing/2014/main" id="{4277EC51-DF0E-0F13-F71B-69CF49C417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D5BA91-DB86-3537-1B06-8C31AC971A29}"/>
              </a:ext>
            </a:extLst>
          </p:cNvPr>
          <p:cNvSpPr>
            <a:spLocks noGrp="1"/>
          </p:cNvSpPr>
          <p:nvPr>
            <p:ph type="sldNum" sz="quarter" idx="12"/>
          </p:nvPr>
        </p:nvSpPr>
        <p:spPr/>
        <p:txBody>
          <a:bodyPr/>
          <a:lstStyle/>
          <a:p>
            <a:fld id="{D05AE328-B0B0-4BFD-B70E-F553E94FA049}" type="slidenum">
              <a:rPr lang="en-IN" smtClean="0"/>
              <a:t>‹#›</a:t>
            </a:fld>
            <a:endParaRPr lang="en-IN"/>
          </a:p>
        </p:txBody>
      </p:sp>
    </p:spTree>
    <p:extLst>
      <p:ext uri="{BB962C8B-B14F-4D97-AF65-F5344CB8AC3E}">
        <p14:creationId xmlns:p14="http://schemas.microsoft.com/office/powerpoint/2010/main" val="2956090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BEE8-D409-BDAE-BC36-E5919415FDC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8E15FC-DA22-CC3F-BCAF-575CEE9850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4A432E-AF22-1236-023A-B4986389DE45}"/>
              </a:ext>
            </a:extLst>
          </p:cNvPr>
          <p:cNvSpPr>
            <a:spLocks noGrp="1"/>
          </p:cNvSpPr>
          <p:nvPr>
            <p:ph type="dt" sz="half" idx="10"/>
          </p:nvPr>
        </p:nvSpPr>
        <p:spPr/>
        <p:txBody>
          <a:bodyPr/>
          <a:lstStyle/>
          <a:p>
            <a:fld id="{F40B419D-6843-4A2F-855E-FDEFC8FE0459}" type="datetimeFigureOut">
              <a:rPr lang="en-IN" smtClean="0"/>
              <a:t>10-02-2023</a:t>
            </a:fld>
            <a:endParaRPr lang="en-IN"/>
          </a:p>
        </p:txBody>
      </p:sp>
      <p:sp>
        <p:nvSpPr>
          <p:cNvPr id="5" name="Footer Placeholder 4">
            <a:extLst>
              <a:ext uri="{FF2B5EF4-FFF2-40B4-BE49-F238E27FC236}">
                <a16:creationId xmlns:a16="http://schemas.microsoft.com/office/drawing/2014/main" id="{C5E61083-20A4-0316-C282-9584E1D48F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C28DCC-C694-399B-64F1-0EE05EFD9FD9}"/>
              </a:ext>
            </a:extLst>
          </p:cNvPr>
          <p:cNvSpPr>
            <a:spLocks noGrp="1"/>
          </p:cNvSpPr>
          <p:nvPr>
            <p:ph type="sldNum" sz="quarter" idx="12"/>
          </p:nvPr>
        </p:nvSpPr>
        <p:spPr/>
        <p:txBody>
          <a:bodyPr/>
          <a:lstStyle/>
          <a:p>
            <a:fld id="{D05AE328-B0B0-4BFD-B70E-F553E94FA049}" type="slidenum">
              <a:rPr lang="en-IN" smtClean="0"/>
              <a:t>‹#›</a:t>
            </a:fld>
            <a:endParaRPr lang="en-IN"/>
          </a:p>
        </p:txBody>
      </p:sp>
    </p:spTree>
    <p:extLst>
      <p:ext uri="{BB962C8B-B14F-4D97-AF65-F5344CB8AC3E}">
        <p14:creationId xmlns:p14="http://schemas.microsoft.com/office/powerpoint/2010/main" val="543486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C508-D910-928A-7A14-83A34FA9CA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F9D387-7B43-7968-CEC2-357CBE9907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7ADE11-98BA-C5E0-CF37-96015F04A421}"/>
              </a:ext>
            </a:extLst>
          </p:cNvPr>
          <p:cNvSpPr>
            <a:spLocks noGrp="1"/>
          </p:cNvSpPr>
          <p:nvPr>
            <p:ph type="dt" sz="half" idx="10"/>
          </p:nvPr>
        </p:nvSpPr>
        <p:spPr/>
        <p:txBody>
          <a:bodyPr/>
          <a:lstStyle/>
          <a:p>
            <a:fld id="{F40B419D-6843-4A2F-855E-FDEFC8FE0459}" type="datetimeFigureOut">
              <a:rPr lang="en-IN" smtClean="0"/>
              <a:t>10-02-2023</a:t>
            </a:fld>
            <a:endParaRPr lang="en-IN"/>
          </a:p>
        </p:txBody>
      </p:sp>
      <p:sp>
        <p:nvSpPr>
          <p:cNvPr id="5" name="Footer Placeholder 4">
            <a:extLst>
              <a:ext uri="{FF2B5EF4-FFF2-40B4-BE49-F238E27FC236}">
                <a16:creationId xmlns:a16="http://schemas.microsoft.com/office/drawing/2014/main" id="{BB0BCEA3-EE3D-9552-60FE-457152D2D3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CCF9D5-C9E0-69DC-CF3C-4BEBF5A24E4C}"/>
              </a:ext>
            </a:extLst>
          </p:cNvPr>
          <p:cNvSpPr>
            <a:spLocks noGrp="1"/>
          </p:cNvSpPr>
          <p:nvPr>
            <p:ph type="sldNum" sz="quarter" idx="12"/>
          </p:nvPr>
        </p:nvSpPr>
        <p:spPr/>
        <p:txBody>
          <a:bodyPr/>
          <a:lstStyle/>
          <a:p>
            <a:fld id="{D05AE328-B0B0-4BFD-B70E-F553E94FA049}" type="slidenum">
              <a:rPr lang="en-IN" smtClean="0"/>
              <a:t>‹#›</a:t>
            </a:fld>
            <a:endParaRPr lang="en-IN"/>
          </a:p>
        </p:txBody>
      </p:sp>
    </p:spTree>
    <p:extLst>
      <p:ext uri="{BB962C8B-B14F-4D97-AF65-F5344CB8AC3E}">
        <p14:creationId xmlns:p14="http://schemas.microsoft.com/office/powerpoint/2010/main" val="404815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E9BB-FDA0-FCAC-C846-FCA3F41067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E3C147-1735-A588-DBFF-8D39C7BB35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EBC50CE-62F1-3071-346C-7C0AFC24F6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00AA185-40AD-C443-1820-A4C52A94A343}"/>
              </a:ext>
            </a:extLst>
          </p:cNvPr>
          <p:cNvSpPr>
            <a:spLocks noGrp="1"/>
          </p:cNvSpPr>
          <p:nvPr>
            <p:ph type="dt" sz="half" idx="10"/>
          </p:nvPr>
        </p:nvSpPr>
        <p:spPr/>
        <p:txBody>
          <a:bodyPr/>
          <a:lstStyle/>
          <a:p>
            <a:fld id="{F40B419D-6843-4A2F-855E-FDEFC8FE0459}" type="datetimeFigureOut">
              <a:rPr lang="en-IN" smtClean="0"/>
              <a:t>10-02-2023</a:t>
            </a:fld>
            <a:endParaRPr lang="en-IN"/>
          </a:p>
        </p:txBody>
      </p:sp>
      <p:sp>
        <p:nvSpPr>
          <p:cNvPr id="6" name="Footer Placeholder 5">
            <a:extLst>
              <a:ext uri="{FF2B5EF4-FFF2-40B4-BE49-F238E27FC236}">
                <a16:creationId xmlns:a16="http://schemas.microsoft.com/office/drawing/2014/main" id="{379AD5C6-F3BD-8F7A-35F1-8C3DEA6EC8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97326E-4C36-547B-A40F-BFF5C1F6563C}"/>
              </a:ext>
            </a:extLst>
          </p:cNvPr>
          <p:cNvSpPr>
            <a:spLocks noGrp="1"/>
          </p:cNvSpPr>
          <p:nvPr>
            <p:ph type="sldNum" sz="quarter" idx="12"/>
          </p:nvPr>
        </p:nvSpPr>
        <p:spPr/>
        <p:txBody>
          <a:bodyPr/>
          <a:lstStyle/>
          <a:p>
            <a:fld id="{D05AE328-B0B0-4BFD-B70E-F553E94FA049}" type="slidenum">
              <a:rPr lang="en-IN" smtClean="0"/>
              <a:t>‹#›</a:t>
            </a:fld>
            <a:endParaRPr lang="en-IN"/>
          </a:p>
        </p:txBody>
      </p:sp>
    </p:spTree>
    <p:extLst>
      <p:ext uri="{BB962C8B-B14F-4D97-AF65-F5344CB8AC3E}">
        <p14:creationId xmlns:p14="http://schemas.microsoft.com/office/powerpoint/2010/main" val="183567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7B3D-6442-BA2C-BC3E-869353140F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018B00-CFDE-DEED-0181-2A3BFAFAD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FE8CD0-4167-2B56-67E3-869BCA763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C86C77B-C9BA-3F46-9048-8ADCA9D52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BBF287-1F9C-3CF4-0E58-440B248883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9A0870-AF65-3DAA-9E32-2116D6BD4476}"/>
              </a:ext>
            </a:extLst>
          </p:cNvPr>
          <p:cNvSpPr>
            <a:spLocks noGrp="1"/>
          </p:cNvSpPr>
          <p:nvPr>
            <p:ph type="dt" sz="half" idx="10"/>
          </p:nvPr>
        </p:nvSpPr>
        <p:spPr/>
        <p:txBody>
          <a:bodyPr/>
          <a:lstStyle/>
          <a:p>
            <a:fld id="{F40B419D-6843-4A2F-855E-FDEFC8FE0459}" type="datetimeFigureOut">
              <a:rPr lang="en-IN" smtClean="0"/>
              <a:t>10-02-2023</a:t>
            </a:fld>
            <a:endParaRPr lang="en-IN"/>
          </a:p>
        </p:txBody>
      </p:sp>
      <p:sp>
        <p:nvSpPr>
          <p:cNvPr id="8" name="Footer Placeholder 7">
            <a:extLst>
              <a:ext uri="{FF2B5EF4-FFF2-40B4-BE49-F238E27FC236}">
                <a16:creationId xmlns:a16="http://schemas.microsoft.com/office/drawing/2014/main" id="{CC76A43C-CE17-D408-7545-08C07A45EFF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368A9A-9B3B-5124-C69D-BDB89D71970E}"/>
              </a:ext>
            </a:extLst>
          </p:cNvPr>
          <p:cNvSpPr>
            <a:spLocks noGrp="1"/>
          </p:cNvSpPr>
          <p:nvPr>
            <p:ph type="sldNum" sz="quarter" idx="12"/>
          </p:nvPr>
        </p:nvSpPr>
        <p:spPr/>
        <p:txBody>
          <a:bodyPr/>
          <a:lstStyle/>
          <a:p>
            <a:fld id="{D05AE328-B0B0-4BFD-B70E-F553E94FA049}" type="slidenum">
              <a:rPr lang="en-IN" smtClean="0"/>
              <a:t>‹#›</a:t>
            </a:fld>
            <a:endParaRPr lang="en-IN"/>
          </a:p>
        </p:txBody>
      </p:sp>
    </p:spTree>
    <p:extLst>
      <p:ext uri="{BB962C8B-B14F-4D97-AF65-F5344CB8AC3E}">
        <p14:creationId xmlns:p14="http://schemas.microsoft.com/office/powerpoint/2010/main" val="315506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F18B-ECD4-19E0-23B1-5C30669528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601AC8-5DC2-0EDC-34A1-83313D50DAAD}"/>
              </a:ext>
            </a:extLst>
          </p:cNvPr>
          <p:cNvSpPr>
            <a:spLocks noGrp="1"/>
          </p:cNvSpPr>
          <p:nvPr>
            <p:ph type="dt" sz="half" idx="10"/>
          </p:nvPr>
        </p:nvSpPr>
        <p:spPr/>
        <p:txBody>
          <a:bodyPr/>
          <a:lstStyle/>
          <a:p>
            <a:fld id="{F40B419D-6843-4A2F-855E-FDEFC8FE0459}" type="datetimeFigureOut">
              <a:rPr lang="en-IN" smtClean="0"/>
              <a:t>10-02-2023</a:t>
            </a:fld>
            <a:endParaRPr lang="en-IN"/>
          </a:p>
        </p:txBody>
      </p:sp>
      <p:sp>
        <p:nvSpPr>
          <p:cNvPr id="4" name="Footer Placeholder 3">
            <a:extLst>
              <a:ext uri="{FF2B5EF4-FFF2-40B4-BE49-F238E27FC236}">
                <a16:creationId xmlns:a16="http://schemas.microsoft.com/office/drawing/2014/main" id="{F0139710-9800-46F6-6EE3-186F423B753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B6D6687-D098-8B74-0E5A-658DE55F893D}"/>
              </a:ext>
            </a:extLst>
          </p:cNvPr>
          <p:cNvSpPr>
            <a:spLocks noGrp="1"/>
          </p:cNvSpPr>
          <p:nvPr>
            <p:ph type="sldNum" sz="quarter" idx="12"/>
          </p:nvPr>
        </p:nvSpPr>
        <p:spPr/>
        <p:txBody>
          <a:bodyPr/>
          <a:lstStyle/>
          <a:p>
            <a:fld id="{D05AE328-B0B0-4BFD-B70E-F553E94FA049}" type="slidenum">
              <a:rPr lang="en-IN" smtClean="0"/>
              <a:t>‹#›</a:t>
            </a:fld>
            <a:endParaRPr lang="en-IN"/>
          </a:p>
        </p:txBody>
      </p:sp>
    </p:spTree>
    <p:extLst>
      <p:ext uri="{BB962C8B-B14F-4D97-AF65-F5344CB8AC3E}">
        <p14:creationId xmlns:p14="http://schemas.microsoft.com/office/powerpoint/2010/main" val="249981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808E8D-CC05-B652-9A90-7C8F6EAE2B2B}"/>
              </a:ext>
            </a:extLst>
          </p:cNvPr>
          <p:cNvSpPr>
            <a:spLocks noGrp="1"/>
          </p:cNvSpPr>
          <p:nvPr>
            <p:ph type="dt" sz="half" idx="10"/>
          </p:nvPr>
        </p:nvSpPr>
        <p:spPr/>
        <p:txBody>
          <a:bodyPr/>
          <a:lstStyle/>
          <a:p>
            <a:fld id="{F40B419D-6843-4A2F-855E-FDEFC8FE0459}" type="datetimeFigureOut">
              <a:rPr lang="en-IN" smtClean="0"/>
              <a:t>10-02-2023</a:t>
            </a:fld>
            <a:endParaRPr lang="en-IN"/>
          </a:p>
        </p:txBody>
      </p:sp>
      <p:sp>
        <p:nvSpPr>
          <p:cNvPr id="3" name="Footer Placeholder 2">
            <a:extLst>
              <a:ext uri="{FF2B5EF4-FFF2-40B4-BE49-F238E27FC236}">
                <a16:creationId xmlns:a16="http://schemas.microsoft.com/office/drawing/2014/main" id="{BD62856A-B5E1-5A2F-21D9-2843972ECC6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AA9ADEA-5BA5-9A18-86FB-E9C4D259ADB5}"/>
              </a:ext>
            </a:extLst>
          </p:cNvPr>
          <p:cNvSpPr>
            <a:spLocks noGrp="1"/>
          </p:cNvSpPr>
          <p:nvPr>
            <p:ph type="sldNum" sz="quarter" idx="12"/>
          </p:nvPr>
        </p:nvSpPr>
        <p:spPr/>
        <p:txBody>
          <a:bodyPr/>
          <a:lstStyle/>
          <a:p>
            <a:fld id="{D05AE328-B0B0-4BFD-B70E-F553E94FA049}" type="slidenum">
              <a:rPr lang="en-IN" smtClean="0"/>
              <a:t>‹#›</a:t>
            </a:fld>
            <a:endParaRPr lang="en-IN"/>
          </a:p>
        </p:txBody>
      </p:sp>
    </p:spTree>
    <p:extLst>
      <p:ext uri="{BB962C8B-B14F-4D97-AF65-F5344CB8AC3E}">
        <p14:creationId xmlns:p14="http://schemas.microsoft.com/office/powerpoint/2010/main" val="70748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04ED-5B71-B133-23BA-9005C2239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0C3CAA-82E8-FED7-25EF-F982B64C6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E85E51-120E-5054-E2EE-DE603E793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B89755-52DD-E7C2-967C-71943A13CF99}"/>
              </a:ext>
            </a:extLst>
          </p:cNvPr>
          <p:cNvSpPr>
            <a:spLocks noGrp="1"/>
          </p:cNvSpPr>
          <p:nvPr>
            <p:ph type="dt" sz="half" idx="10"/>
          </p:nvPr>
        </p:nvSpPr>
        <p:spPr/>
        <p:txBody>
          <a:bodyPr/>
          <a:lstStyle/>
          <a:p>
            <a:fld id="{F40B419D-6843-4A2F-855E-FDEFC8FE0459}" type="datetimeFigureOut">
              <a:rPr lang="en-IN" smtClean="0"/>
              <a:t>10-02-2023</a:t>
            </a:fld>
            <a:endParaRPr lang="en-IN"/>
          </a:p>
        </p:txBody>
      </p:sp>
      <p:sp>
        <p:nvSpPr>
          <p:cNvPr id="6" name="Footer Placeholder 5">
            <a:extLst>
              <a:ext uri="{FF2B5EF4-FFF2-40B4-BE49-F238E27FC236}">
                <a16:creationId xmlns:a16="http://schemas.microsoft.com/office/drawing/2014/main" id="{4447A3C8-A935-1EEB-F5DA-B80D7D8311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C0692A-A5C6-2139-4E5B-98DC0E39A409}"/>
              </a:ext>
            </a:extLst>
          </p:cNvPr>
          <p:cNvSpPr>
            <a:spLocks noGrp="1"/>
          </p:cNvSpPr>
          <p:nvPr>
            <p:ph type="sldNum" sz="quarter" idx="12"/>
          </p:nvPr>
        </p:nvSpPr>
        <p:spPr/>
        <p:txBody>
          <a:bodyPr/>
          <a:lstStyle/>
          <a:p>
            <a:fld id="{D05AE328-B0B0-4BFD-B70E-F553E94FA049}" type="slidenum">
              <a:rPr lang="en-IN" smtClean="0"/>
              <a:t>‹#›</a:t>
            </a:fld>
            <a:endParaRPr lang="en-IN"/>
          </a:p>
        </p:txBody>
      </p:sp>
    </p:spTree>
    <p:extLst>
      <p:ext uri="{BB962C8B-B14F-4D97-AF65-F5344CB8AC3E}">
        <p14:creationId xmlns:p14="http://schemas.microsoft.com/office/powerpoint/2010/main" val="1316629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4264-6C18-FBD3-86FE-9A7DE7EBD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652CDC-CC06-E502-E0A7-0586900415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D9ADCC-3FDE-FB9C-2670-6944ABCD07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DA651F-5208-31BD-E0C6-5BCEB3E45F73}"/>
              </a:ext>
            </a:extLst>
          </p:cNvPr>
          <p:cNvSpPr>
            <a:spLocks noGrp="1"/>
          </p:cNvSpPr>
          <p:nvPr>
            <p:ph type="dt" sz="half" idx="10"/>
          </p:nvPr>
        </p:nvSpPr>
        <p:spPr/>
        <p:txBody>
          <a:bodyPr/>
          <a:lstStyle/>
          <a:p>
            <a:fld id="{F40B419D-6843-4A2F-855E-FDEFC8FE0459}" type="datetimeFigureOut">
              <a:rPr lang="en-IN" smtClean="0"/>
              <a:t>10-02-2023</a:t>
            </a:fld>
            <a:endParaRPr lang="en-IN"/>
          </a:p>
        </p:txBody>
      </p:sp>
      <p:sp>
        <p:nvSpPr>
          <p:cNvPr id="6" name="Footer Placeholder 5">
            <a:extLst>
              <a:ext uri="{FF2B5EF4-FFF2-40B4-BE49-F238E27FC236}">
                <a16:creationId xmlns:a16="http://schemas.microsoft.com/office/drawing/2014/main" id="{1A29007E-E6C9-E5B3-B55C-60631037BA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4B5058-74CE-273A-1088-8D70D11AD697}"/>
              </a:ext>
            </a:extLst>
          </p:cNvPr>
          <p:cNvSpPr>
            <a:spLocks noGrp="1"/>
          </p:cNvSpPr>
          <p:nvPr>
            <p:ph type="sldNum" sz="quarter" idx="12"/>
          </p:nvPr>
        </p:nvSpPr>
        <p:spPr/>
        <p:txBody>
          <a:bodyPr/>
          <a:lstStyle/>
          <a:p>
            <a:fld id="{D05AE328-B0B0-4BFD-B70E-F553E94FA049}" type="slidenum">
              <a:rPr lang="en-IN" smtClean="0"/>
              <a:t>‹#›</a:t>
            </a:fld>
            <a:endParaRPr lang="en-IN"/>
          </a:p>
        </p:txBody>
      </p:sp>
    </p:spTree>
    <p:extLst>
      <p:ext uri="{BB962C8B-B14F-4D97-AF65-F5344CB8AC3E}">
        <p14:creationId xmlns:p14="http://schemas.microsoft.com/office/powerpoint/2010/main" val="2093402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D8B0EC-539F-DA80-34DE-7739D92108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262488-BC53-94D4-C5AD-70ACEE609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FE18D8-D23F-6C62-D44C-1E8AD7065B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0B419D-6843-4A2F-855E-FDEFC8FE0459}" type="datetimeFigureOut">
              <a:rPr lang="en-IN" smtClean="0"/>
              <a:t>10-02-2023</a:t>
            </a:fld>
            <a:endParaRPr lang="en-IN"/>
          </a:p>
        </p:txBody>
      </p:sp>
      <p:sp>
        <p:nvSpPr>
          <p:cNvPr id="5" name="Footer Placeholder 4">
            <a:extLst>
              <a:ext uri="{FF2B5EF4-FFF2-40B4-BE49-F238E27FC236}">
                <a16:creationId xmlns:a16="http://schemas.microsoft.com/office/drawing/2014/main" id="{4BC44116-4240-1DEA-51EB-D8ED23EA2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8C99B19-B2AD-1F85-3918-2BE3045661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AE328-B0B0-4BFD-B70E-F553E94FA049}" type="slidenum">
              <a:rPr lang="en-IN" smtClean="0"/>
              <a:t>‹#›</a:t>
            </a:fld>
            <a:endParaRPr lang="en-IN"/>
          </a:p>
        </p:txBody>
      </p:sp>
    </p:spTree>
    <p:extLst>
      <p:ext uri="{BB962C8B-B14F-4D97-AF65-F5344CB8AC3E}">
        <p14:creationId xmlns:p14="http://schemas.microsoft.com/office/powerpoint/2010/main" val="4001379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wmf"/><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wmf"/></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tiff"/><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67D973-2A17-3650-C2A6-3F345E13D433}"/>
              </a:ext>
            </a:extLst>
          </p:cNvPr>
          <p:cNvSpPr txBox="1"/>
          <p:nvPr/>
        </p:nvSpPr>
        <p:spPr>
          <a:xfrm>
            <a:off x="2029691" y="2790408"/>
            <a:ext cx="8132618" cy="489878"/>
          </a:xfrm>
          <a:prstGeom prst="rect">
            <a:avLst/>
          </a:prstGeom>
          <a:noFill/>
        </p:spPr>
        <p:txBody>
          <a:bodyPr wrap="square">
            <a:spAutoFit/>
          </a:bodyPr>
          <a:lstStyle/>
          <a:p>
            <a:pPr algn="just">
              <a:lnSpc>
                <a:spcPct val="115000"/>
              </a:lnSpc>
              <a:spcAft>
                <a:spcPts val="1000"/>
              </a:spcAft>
            </a:pPr>
            <a:r>
              <a:rPr lang="en-US" sz="2400" b="1" dirty="0">
                <a:effectLst/>
                <a:latin typeface="Franklin Gothic Medium" panose="020B0603020102020204" pitchFamily="34" charset="0"/>
                <a:ea typeface="Calibri" panose="020F0502020204030204" pitchFamily="34" charset="0"/>
                <a:cs typeface="Calibri" panose="020F0502020204030204" pitchFamily="34" charset="0"/>
              </a:rPr>
              <a:t>Considerations for moving to cloud &amp; Cloud Deployment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CE0D629-4DC2-07E5-BE0A-11DE24D10952}"/>
              </a:ext>
            </a:extLst>
          </p:cNvPr>
          <p:cNvSpPr/>
          <p:nvPr/>
        </p:nvSpPr>
        <p:spPr>
          <a:xfrm>
            <a:off x="4606419" y="1110826"/>
            <a:ext cx="1981633"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Unit-2</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232879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41D7EE-C70A-D97B-4CBC-022C1F8BC514}"/>
              </a:ext>
            </a:extLst>
          </p:cNvPr>
          <p:cNvPicPr>
            <a:picLocks noChangeAspect="1"/>
          </p:cNvPicPr>
          <p:nvPr/>
        </p:nvPicPr>
        <p:blipFill>
          <a:blip r:embed="rId2"/>
          <a:stretch>
            <a:fillRect/>
          </a:stretch>
        </p:blipFill>
        <p:spPr>
          <a:xfrm>
            <a:off x="547083" y="340488"/>
            <a:ext cx="11369146" cy="6248998"/>
          </a:xfrm>
          <a:prstGeom prst="rect">
            <a:avLst/>
          </a:prstGeom>
        </p:spPr>
      </p:pic>
    </p:spTree>
    <p:extLst>
      <p:ext uri="{BB962C8B-B14F-4D97-AF65-F5344CB8AC3E}">
        <p14:creationId xmlns:p14="http://schemas.microsoft.com/office/powerpoint/2010/main" val="8517514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662CA6-587D-33F2-F1FA-7E7A0C35B2C6}"/>
              </a:ext>
            </a:extLst>
          </p:cNvPr>
          <p:cNvSpPr txBox="1"/>
          <p:nvPr/>
        </p:nvSpPr>
        <p:spPr>
          <a:xfrm>
            <a:off x="360223" y="666705"/>
            <a:ext cx="10958944" cy="5524589"/>
          </a:xfrm>
          <a:prstGeom prst="rect">
            <a:avLst/>
          </a:prstGeom>
          <a:noFill/>
        </p:spPr>
        <p:txBody>
          <a:bodyPr wrap="square">
            <a:spAutoFit/>
          </a:bodyPr>
          <a:lstStyle/>
          <a:p>
            <a:pPr algn="just" fontAlgn="auto">
              <a:spcBef>
                <a:spcPts val="600"/>
              </a:spcBef>
            </a:pPr>
            <a:r>
              <a:rPr lang="en-US" sz="2000" b="1" i="0" dirty="0">
                <a:effectLst/>
                <a:latin typeface="Source Serif Pro" panose="020B0604020202020204" pitchFamily="18" charset="0"/>
              </a:rPr>
              <a:t>5 </a:t>
            </a:r>
            <a:r>
              <a:rPr lang="en-US" sz="2000" b="1" dirty="0">
                <a:latin typeface="Source Serif Pro" panose="020B0604020202020204" pitchFamily="18" charset="0"/>
              </a:rPr>
              <a:t>L</a:t>
            </a:r>
            <a:r>
              <a:rPr lang="en-US" sz="2000" b="1" i="0" dirty="0">
                <a:effectLst/>
                <a:latin typeface="Source Serif Pro" panose="020B0604020202020204" pitchFamily="18" charset="0"/>
              </a:rPr>
              <a:t>essons  to be learned:</a:t>
            </a:r>
          </a:p>
          <a:p>
            <a:pPr algn="just" fontAlgn="auto">
              <a:spcBef>
                <a:spcPts val="600"/>
              </a:spcBef>
              <a:buFont typeface="+mj-lt"/>
              <a:buAutoNum type="arabicPeriod"/>
            </a:pPr>
            <a:r>
              <a:rPr lang="en-US" sz="1400" b="1" i="0" dirty="0">
                <a:effectLst/>
                <a:latin typeface="Source Serif Pro" panose="020B0604020202020204" pitchFamily="18" charset="0"/>
              </a:rPr>
              <a:t>Data Gravity Matters</a:t>
            </a:r>
            <a:r>
              <a:rPr lang="en-US" sz="1400" b="0" i="0" dirty="0">
                <a:effectLst/>
                <a:latin typeface="Source Serif Pro" panose="020B0604020202020204" pitchFamily="18" charset="0"/>
              </a:rPr>
              <a:t> - Most transformation efforts start with an application-centric view that is driven by a mental model that applications are the center of the IT Universe and data, processes and infrastructure revolve around applications. I believe that over the past few years data has evolved to be at the center of the IT universe.  Any enterprise should understand the data at the core of its business and establish where it resides on the hybrid cloud before embarking on a cloud transformation. </a:t>
            </a:r>
          </a:p>
          <a:p>
            <a:pPr algn="just" fontAlgn="auto">
              <a:spcBef>
                <a:spcPts val="600"/>
              </a:spcBef>
              <a:buFont typeface="+mj-lt"/>
              <a:buAutoNum type="arabicPeriod"/>
            </a:pPr>
            <a:r>
              <a:rPr lang="en-US" sz="1400" b="1" i="0" dirty="0">
                <a:effectLst/>
                <a:latin typeface="Source Serif Pro" panose="020B0604020202020204" pitchFamily="18" charset="0"/>
              </a:rPr>
              <a:t>Engineer Security and Privacy into your Cloud </a:t>
            </a:r>
            <a:r>
              <a:rPr lang="en-US" sz="1400" b="0" i="0" dirty="0">
                <a:effectLst/>
                <a:latin typeface="Source Serif Pro" panose="020B0604020202020204" pitchFamily="18" charset="0"/>
              </a:rPr>
              <a:t>- As data has become the core asset of any enterprise, it has also become the primary target for criminals. Securing data and enforcing the privacy of data should be a primary design point of a hybrid cloud architecture. A data-centric approach to a transformation drives how you engineer how to a) build a defense in depth b) build a highly automated security architecture c) design for data sovereignty d) instrument dynamic monitoring, logging, and auditing function to ensure regulatory compliance and prevent IAM creep in your cloud implementation. </a:t>
            </a:r>
          </a:p>
          <a:p>
            <a:pPr algn="just" fontAlgn="auto">
              <a:spcBef>
                <a:spcPts val="600"/>
              </a:spcBef>
              <a:buFont typeface="+mj-lt"/>
              <a:buAutoNum type="arabicPeriod"/>
            </a:pPr>
            <a:r>
              <a:rPr lang="en-US" sz="1400" b="1" i="0" dirty="0">
                <a:effectLst/>
                <a:latin typeface="Source Serif Pro" panose="020B0604020202020204" pitchFamily="18" charset="0"/>
              </a:rPr>
              <a:t>Focus on your developers</a:t>
            </a:r>
            <a:r>
              <a:rPr lang="en-US" sz="1400" b="0" i="0" dirty="0">
                <a:effectLst/>
                <a:latin typeface="Source Serif Pro" panose="020B0604020202020204" pitchFamily="18" charset="0"/>
              </a:rPr>
              <a:t> – The first decade of Cloud computing optimized the IT infrastructure spend and enable infrastructure agility within the enterprise. Hybrid Cloud Architectures should build on these gains and deliver business agility to sense and respond to rapid and continuous changes in the marketplace. These architectures should deliver intelligent and configurable business processes that are built using microservices, low code development tools, and a developer-friendly platform to empower developers to build and compose applications anywhere and deploy them everywhere.  </a:t>
            </a:r>
          </a:p>
          <a:p>
            <a:pPr algn="just" fontAlgn="auto">
              <a:spcBef>
                <a:spcPts val="600"/>
              </a:spcBef>
              <a:buFont typeface="+mj-lt"/>
              <a:buAutoNum type="arabicPeriod"/>
            </a:pPr>
            <a:r>
              <a:rPr lang="en-US" sz="1400" b="1" i="0" dirty="0">
                <a:effectLst/>
                <a:latin typeface="Source Serif Pro" panose="020B0604020202020204" pitchFamily="18" charset="0"/>
              </a:rPr>
              <a:t>Build what you can support</a:t>
            </a:r>
            <a:r>
              <a:rPr lang="en-US" sz="1400" b="0" i="0" dirty="0">
                <a:effectLst/>
                <a:latin typeface="Source Serif Pro" panose="020B0604020202020204" pitchFamily="18" charset="0"/>
              </a:rPr>
              <a:t> - While many CIOs focus on the technologies and cloud providers, I have learned that it is more important to focus on the capabilities (skills and processes) in the IT organization to build, manage and sustain the advantages gained from the transformation. Building a learning organization that can continue to learn and adapt to the rapidly changing cloud technology landscape is </a:t>
            </a:r>
            <a:r>
              <a:rPr lang="en-US" sz="1400" b="0" i="0" u="sng" dirty="0">
                <a:effectLst/>
                <a:latin typeface="Source Serif Pro" panose="020B0604020202020204" pitchFamily="18" charset="0"/>
              </a:rPr>
              <a:t>the key predictor</a:t>
            </a:r>
            <a:r>
              <a:rPr lang="en-US" sz="1400" b="0" i="0" dirty="0">
                <a:effectLst/>
                <a:latin typeface="Source Serif Pro" panose="020B0604020202020204" pitchFamily="18" charset="0"/>
              </a:rPr>
              <a:t> of the success of a Cloud Transformation.</a:t>
            </a:r>
          </a:p>
          <a:p>
            <a:pPr algn="just" fontAlgn="auto">
              <a:spcBef>
                <a:spcPts val="600"/>
              </a:spcBef>
              <a:buFont typeface="+mj-lt"/>
              <a:buAutoNum type="arabicPeriod"/>
            </a:pPr>
            <a:r>
              <a:rPr lang="en-US" sz="1400" b="1" i="0" dirty="0">
                <a:effectLst/>
                <a:latin typeface="Source Serif Pro" panose="020B0604020202020204" pitchFamily="18" charset="0"/>
              </a:rPr>
              <a:t>Focus on Total Cost of Ownership</a:t>
            </a:r>
            <a:r>
              <a:rPr lang="en-US" sz="1400" b="0" i="0" dirty="0">
                <a:effectLst/>
                <a:latin typeface="Source Serif Pro" panose="020B0604020202020204" pitchFamily="18" charset="0"/>
              </a:rPr>
              <a:t> - Leaders spend time focusing on highly visible costs such as licensing costs or the affordability of IaaS. Instead, they should focus on the total cost of ownership of a cloud solution including network costs, operational costs, the investments required in continuous re-skilling, and the real shortage of qualified architects who understand the benefits of engineered and optimized cloud architecture and site reliability engineering.</a:t>
            </a:r>
          </a:p>
        </p:txBody>
      </p:sp>
    </p:spTree>
    <p:extLst>
      <p:ext uri="{BB962C8B-B14F-4D97-AF65-F5344CB8AC3E}">
        <p14:creationId xmlns:p14="http://schemas.microsoft.com/office/powerpoint/2010/main" val="21454549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0956CA-BDAB-CBC1-C3D6-ADC07A515B9D}"/>
              </a:ext>
            </a:extLst>
          </p:cNvPr>
          <p:cNvPicPr>
            <a:picLocks noChangeAspect="1"/>
          </p:cNvPicPr>
          <p:nvPr/>
        </p:nvPicPr>
        <p:blipFill>
          <a:blip r:embed="rId2"/>
          <a:stretch>
            <a:fillRect/>
          </a:stretch>
        </p:blipFill>
        <p:spPr>
          <a:xfrm>
            <a:off x="479259" y="110836"/>
            <a:ext cx="11233481" cy="3318164"/>
          </a:xfrm>
          <a:prstGeom prst="rect">
            <a:avLst/>
          </a:prstGeom>
        </p:spPr>
      </p:pic>
      <p:pic>
        <p:nvPicPr>
          <p:cNvPr id="5" name="Picture 4">
            <a:extLst>
              <a:ext uri="{FF2B5EF4-FFF2-40B4-BE49-F238E27FC236}">
                <a16:creationId xmlns:a16="http://schemas.microsoft.com/office/drawing/2014/main" id="{EFDB1948-8116-B90C-F2A8-1C0DFBD2C40C}"/>
              </a:ext>
            </a:extLst>
          </p:cNvPr>
          <p:cNvPicPr>
            <a:picLocks noChangeAspect="1"/>
          </p:cNvPicPr>
          <p:nvPr/>
        </p:nvPicPr>
        <p:blipFill>
          <a:blip r:embed="rId3"/>
          <a:stretch>
            <a:fillRect/>
          </a:stretch>
        </p:blipFill>
        <p:spPr>
          <a:xfrm>
            <a:off x="479259" y="3642302"/>
            <a:ext cx="10535105" cy="2786208"/>
          </a:xfrm>
          <a:prstGeom prst="rect">
            <a:avLst/>
          </a:prstGeom>
        </p:spPr>
      </p:pic>
    </p:spTree>
    <p:extLst>
      <p:ext uri="{BB962C8B-B14F-4D97-AF65-F5344CB8AC3E}">
        <p14:creationId xmlns:p14="http://schemas.microsoft.com/office/powerpoint/2010/main" val="28440077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4DD70D-85AF-E019-4B1F-793363672F99}"/>
              </a:ext>
            </a:extLst>
          </p:cNvPr>
          <p:cNvPicPr>
            <a:picLocks noChangeAspect="1"/>
          </p:cNvPicPr>
          <p:nvPr/>
        </p:nvPicPr>
        <p:blipFill>
          <a:blip r:embed="rId2"/>
          <a:stretch>
            <a:fillRect/>
          </a:stretch>
        </p:blipFill>
        <p:spPr>
          <a:xfrm>
            <a:off x="521134" y="211074"/>
            <a:ext cx="11185957" cy="5164489"/>
          </a:xfrm>
          <a:prstGeom prst="rect">
            <a:avLst/>
          </a:prstGeom>
        </p:spPr>
      </p:pic>
    </p:spTree>
    <p:extLst>
      <p:ext uri="{BB962C8B-B14F-4D97-AF65-F5344CB8AC3E}">
        <p14:creationId xmlns:p14="http://schemas.microsoft.com/office/powerpoint/2010/main" val="42806665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CB10C-234D-488B-FF16-808BDD96F78B}"/>
              </a:ext>
            </a:extLst>
          </p:cNvPr>
          <p:cNvPicPr>
            <a:picLocks noChangeAspect="1"/>
          </p:cNvPicPr>
          <p:nvPr/>
        </p:nvPicPr>
        <p:blipFill>
          <a:blip r:embed="rId2"/>
          <a:stretch>
            <a:fillRect/>
          </a:stretch>
        </p:blipFill>
        <p:spPr>
          <a:xfrm>
            <a:off x="705116" y="598980"/>
            <a:ext cx="10738739" cy="5330765"/>
          </a:xfrm>
          <a:prstGeom prst="rect">
            <a:avLst/>
          </a:prstGeom>
        </p:spPr>
      </p:pic>
    </p:spTree>
    <p:extLst>
      <p:ext uri="{BB962C8B-B14F-4D97-AF65-F5344CB8AC3E}">
        <p14:creationId xmlns:p14="http://schemas.microsoft.com/office/powerpoint/2010/main" val="12198857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FB885-B806-782B-2C9E-0CCB6FCA8316}"/>
              </a:ext>
            </a:extLst>
          </p:cNvPr>
          <p:cNvPicPr>
            <a:picLocks noChangeAspect="1"/>
          </p:cNvPicPr>
          <p:nvPr/>
        </p:nvPicPr>
        <p:blipFill>
          <a:blip r:embed="rId2"/>
          <a:stretch>
            <a:fillRect/>
          </a:stretch>
        </p:blipFill>
        <p:spPr>
          <a:xfrm>
            <a:off x="249382" y="357713"/>
            <a:ext cx="11804073" cy="6278613"/>
          </a:xfrm>
          <a:prstGeom prst="rect">
            <a:avLst/>
          </a:prstGeom>
        </p:spPr>
      </p:pic>
    </p:spTree>
    <p:extLst>
      <p:ext uri="{BB962C8B-B14F-4D97-AF65-F5344CB8AC3E}">
        <p14:creationId xmlns:p14="http://schemas.microsoft.com/office/powerpoint/2010/main" val="390005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5A2D3-7A74-3774-3623-EA1623214A61}"/>
              </a:ext>
            </a:extLst>
          </p:cNvPr>
          <p:cNvPicPr>
            <a:picLocks noChangeAspect="1"/>
          </p:cNvPicPr>
          <p:nvPr/>
        </p:nvPicPr>
        <p:blipFill>
          <a:blip r:embed="rId2"/>
          <a:stretch>
            <a:fillRect/>
          </a:stretch>
        </p:blipFill>
        <p:spPr>
          <a:xfrm>
            <a:off x="363993" y="450409"/>
            <a:ext cx="11426225" cy="5978100"/>
          </a:xfrm>
          <a:prstGeom prst="rect">
            <a:avLst/>
          </a:prstGeom>
        </p:spPr>
      </p:pic>
    </p:spTree>
    <p:extLst>
      <p:ext uri="{BB962C8B-B14F-4D97-AF65-F5344CB8AC3E}">
        <p14:creationId xmlns:p14="http://schemas.microsoft.com/office/powerpoint/2010/main" val="15825004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E88E36-EA55-ECE2-6CB9-ED3BD702A930}"/>
              </a:ext>
            </a:extLst>
          </p:cNvPr>
          <p:cNvPicPr>
            <a:picLocks noChangeAspect="1"/>
          </p:cNvPicPr>
          <p:nvPr/>
        </p:nvPicPr>
        <p:blipFill>
          <a:blip r:embed="rId2"/>
          <a:stretch>
            <a:fillRect/>
          </a:stretch>
        </p:blipFill>
        <p:spPr>
          <a:xfrm>
            <a:off x="671836" y="326260"/>
            <a:ext cx="11104527" cy="5229413"/>
          </a:xfrm>
          <a:prstGeom prst="rect">
            <a:avLst/>
          </a:prstGeom>
        </p:spPr>
      </p:pic>
    </p:spTree>
    <p:extLst>
      <p:ext uri="{BB962C8B-B14F-4D97-AF65-F5344CB8AC3E}">
        <p14:creationId xmlns:p14="http://schemas.microsoft.com/office/powerpoint/2010/main" val="1452018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49534D-B763-094D-A2F5-86D56BA6D28C}"/>
              </a:ext>
            </a:extLst>
          </p:cNvPr>
          <p:cNvSpPr txBox="1"/>
          <p:nvPr/>
        </p:nvSpPr>
        <p:spPr>
          <a:xfrm>
            <a:off x="211239" y="130748"/>
            <a:ext cx="10217552" cy="400110"/>
          </a:xfrm>
          <a:prstGeom prst="rect">
            <a:avLst/>
          </a:prstGeom>
          <a:noFill/>
        </p:spPr>
        <p:txBody>
          <a:bodyPr wrap="square">
            <a:spAutoFit/>
          </a:bodyPr>
          <a:lstStyle/>
          <a:p>
            <a:r>
              <a:rPr lang="en-IN" sz="2000" b="1" dirty="0">
                <a:solidFill>
                  <a:srgbClr val="7030A0"/>
                </a:solidFill>
                <a:latin typeface="Open Sans" panose="020B0606030504020204" pitchFamily="34" charset="0"/>
              </a:rPr>
              <a:t>T</a:t>
            </a:r>
            <a:r>
              <a:rPr lang="en-IN" sz="2000" b="1" i="0" dirty="0">
                <a:solidFill>
                  <a:srgbClr val="7030A0"/>
                </a:solidFill>
                <a:effectLst/>
                <a:latin typeface="Open Sans" panose="020B0606030504020204" pitchFamily="34" charset="0"/>
              </a:rPr>
              <a:t>he releases of </a:t>
            </a:r>
            <a:r>
              <a:rPr lang="en-IN" sz="2000" b="1" i="0" strike="noStrike" dirty="0">
                <a:solidFill>
                  <a:srgbClr val="7030A0"/>
                </a:solidFill>
                <a:effectLst/>
                <a:latin typeface="Open Sans" panose="020B0606030504020204" pitchFamily="34" charset="0"/>
              </a:rPr>
              <a:t>top cloud computing trends</a:t>
            </a:r>
            <a:r>
              <a:rPr lang="en-IN" sz="2000" b="1" i="0" dirty="0">
                <a:solidFill>
                  <a:srgbClr val="7030A0"/>
                </a:solidFill>
                <a:effectLst/>
                <a:latin typeface="Open Sans" panose="020B0606030504020204" pitchFamily="34" charset="0"/>
              </a:rPr>
              <a:t> that have been most dominant </a:t>
            </a:r>
            <a:endParaRPr lang="en-US" sz="2000" b="1" dirty="0">
              <a:solidFill>
                <a:srgbClr val="7030A0"/>
              </a:solidFill>
            </a:endParaRPr>
          </a:p>
        </p:txBody>
      </p:sp>
      <p:pic>
        <p:nvPicPr>
          <p:cNvPr id="4" name="Picture 3">
            <a:extLst>
              <a:ext uri="{FF2B5EF4-FFF2-40B4-BE49-F238E27FC236}">
                <a16:creationId xmlns:a16="http://schemas.microsoft.com/office/drawing/2014/main" id="{8C4AF4BD-4395-6142-99F5-D80AEE052A92}"/>
              </a:ext>
            </a:extLst>
          </p:cNvPr>
          <p:cNvPicPr>
            <a:picLocks noChangeAspect="1"/>
          </p:cNvPicPr>
          <p:nvPr/>
        </p:nvPicPr>
        <p:blipFill>
          <a:blip r:embed="rId2"/>
          <a:stretch>
            <a:fillRect/>
          </a:stretch>
        </p:blipFill>
        <p:spPr>
          <a:xfrm>
            <a:off x="389038" y="770922"/>
            <a:ext cx="10464800" cy="5756275"/>
          </a:xfrm>
          <a:prstGeom prst="rect">
            <a:avLst/>
          </a:prstGeom>
        </p:spPr>
      </p:pic>
    </p:spTree>
    <p:extLst>
      <p:ext uri="{BB962C8B-B14F-4D97-AF65-F5344CB8AC3E}">
        <p14:creationId xmlns:p14="http://schemas.microsoft.com/office/powerpoint/2010/main" val="35842354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DCB9C0-FFE1-6444-811F-37F598868E6C}"/>
              </a:ext>
            </a:extLst>
          </p:cNvPr>
          <p:cNvSpPr txBox="1"/>
          <p:nvPr/>
        </p:nvSpPr>
        <p:spPr>
          <a:xfrm>
            <a:off x="211239" y="130748"/>
            <a:ext cx="10217552" cy="400110"/>
          </a:xfrm>
          <a:prstGeom prst="rect">
            <a:avLst/>
          </a:prstGeom>
          <a:noFill/>
        </p:spPr>
        <p:txBody>
          <a:bodyPr wrap="square">
            <a:spAutoFit/>
          </a:bodyPr>
          <a:lstStyle/>
          <a:p>
            <a:r>
              <a:rPr lang="en-IN" sz="2000" b="1" dirty="0">
                <a:solidFill>
                  <a:srgbClr val="7030A0"/>
                </a:solidFill>
                <a:latin typeface="Open Sans" panose="020B0606030504020204" pitchFamily="34" charset="0"/>
              </a:rPr>
              <a:t>T</a:t>
            </a:r>
            <a:r>
              <a:rPr lang="en-IN" sz="2000" b="1" i="0" dirty="0">
                <a:solidFill>
                  <a:srgbClr val="7030A0"/>
                </a:solidFill>
                <a:effectLst/>
                <a:latin typeface="Open Sans" panose="020B0606030504020204" pitchFamily="34" charset="0"/>
              </a:rPr>
              <a:t>he releases of </a:t>
            </a:r>
            <a:r>
              <a:rPr lang="en-IN" sz="2000" b="1" i="0" strike="noStrike" dirty="0">
                <a:solidFill>
                  <a:srgbClr val="7030A0"/>
                </a:solidFill>
                <a:effectLst/>
                <a:latin typeface="Open Sans" panose="020B0606030504020204" pitchFamily="34" charset="0"/>
              </a:rPr>
              <a:t>top cloud computing trends</a:t>
            </a:r>
            <a:r>
              <a:rPr lang="en-IN" sz="2000" b="1" i="0" dirty="0">
                <a:solidFill>
                  <a:srgbClr val="7030A0"/>
                </a:solidFill>
                <a:effectLst/>
                <a:latin typeface="Open Sans" panose="020B0606030504020204" pitchFamily="34" charset="0"/>
              </a:rPr>
              <a:t> that have been most dominant </a:t>
            </a:r>
            <a:endParaRPr lang="en-US" sz="2000" b="1" dirty="0">
              <a:solidFill>
                <a:srgbClr val="7030A0"/>
              </a:solidFill>
            </a:endParaRPr>
          </a:p>
        </p:txBody>
      </p:sp>
      <p:pic>
        <p:nvPicPr>
          <p:cNvPr id="3" name="Picture 2">
            <a:extLst>
              <a:ext uri="{FF2B5EF4-FFF2-40B4-BE49-F238E27FC236}">
                <a16:creationId xmlns:a16="http://schemas.microsoft.com/office/drawing/2014/main" id="{ACF0D8B2-8704-E749-9403-FE4ACD957A5F}"/>
              </a:ext>
            </a:extLst>
          </p:cNvPr>
          <p:cNvPicPr>
            <a:picLocks noChangeAspect="1"/>
          </p:cNvPicPr>
          <p:nvPr/>
        </p:nvPicPr>
        <p:blipFill>
          <a:blip r:embed="rId2"/>
          <a:stretch>
            <a:fillRect/>
          </a:stretch>
        </p:blipFill>
        <p:spPr>
          <a:xfrm>
            <a:off x="211239" y="530858"/>
            <a:ext cx="11049000" cy="5745705"/>
          </a:xfrm>
          <a:prstGeom prst="rect">
            <a:avLst/>
          </a:prstGeom>
        </p:spPr>
      </p:pic>
    </p:spTree>
    <p:extLst>
      <p:ext uri="{BB962C8B-B14F-4D97-AF65-F5344CB8AC3E}">
        <p14:creationId xmlns:p14="http://schemas.microsoft.com/office/powerpoint/2010/main" val="11135528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AF780-D832-D84B-A012-E3E5C206DF42}"/>
              </a:ext>
            </a:extLst>
          </p:cNvPr>
          <p:cNvSpPr txBox="1"/>
          <p:nvPr/>
        </p:nvSpPr>
        <p:spPr>
          <a:xfrm>
            <a:off x="211239" y="130748"/>
            <a:ext cx="10217552" cy="400110"/>
          </a:xfrm>
          <a:prstGeom prst="rect">
            <a:avLst/>
          </a:prstGeom>
          <a:noFill/>
        </p:spPr>
        <p:txBody>
          <a:bodyPr wrap="square">
            <a:spAutoFit/>
          </a:bodyPr>
          <a:lstStyle/>
          <a:p>
            <a:r>
              <a:rPr lang="en-IN" sz="2000" b="1" dirty="0">
                <a:solidFill>
                  <a:srgbClr val="7030A0"/>
                </a:solidFill>
                <a:latin typeface="Open Sans" panose="020B0606030504020204" pitchFamily="34" charset="0"/>
              </a:rPr>
              <a:t>T</a:t>
            </a:r>
            <a:r>
              <a:rPr lang="en-IN" sz="2000" b="1" i="0" dirty="0">
                <a:solidFill>
                  <a:srgbClr val="7030A0"/>
                </a:solidFill>
                <a:effectLst/>
                <a:latin typeface="Open Sans" panose="020B0606030504020204" pitchFamily="34" charset="0"/>
              </a:rPr>
              <a:t>he releases of </a:t>
            </a:r>
            <a:r>
              <a:rPr lang="en-IN" sz="2000" b="1" i="0" strike="noStrike" dirty="0">
                <a:solidFill>
                  <a:srgbClr val="7030A0"/>
                </a:solidFill>
                <a:effectLst/>
                <a:latin typeface="Open Sans" panose="020B0606030504020204" pitchFamily="34" charset="0"/>
              </a:rPr>
              <a:t>top cloud computing trends</a:t>
            </a:r>
            <a:r>
              <a:rPr lang="en-IN" sz="2000" b="1" i="0" dirty="0">
                <a:solidFill>
                  <a:srgbClr val="7030A0"/>
                </a:solidFill>
                <a:effectLst/>
                <a:latin typeface="Open Sans" panose="020B0606030504020204" pitchFamily="34" charset="0"/>
              </a:rPr>
              <a:t> that have been most dominant </a:t>
            </a:r>
            <a:endParaRPr lang="en-US" sz="2000" b="1" dirty="0">
              <a:solidFill>
                <a:srgbClr val="7030A0"/>
              </a:solidFill>
            </a:endParaRPr>
          </a:p>
        </p:txBody>
      </p:sp>
      <p:pic>
        <p:nvPicPr>
          <p:cNvPr id="3" name="Picture 2">
            <a:extLst>
              <a:ext uri="{FF2B5EF4-FFF2-40B4-BE49-F238E27FC236}">
                <a16:creationId xmlns:a16="http://schemas.microsoft.com/office/drawing/2014/main" id="{5A65D1FA-9C23-2545-94D8-647FC086A5AB}"/>
              </a:ext>
            </a:extLst>
          </p:cNvPr>
          <p:cNvPicPr>
            <a:picLocks noChangeAspect="1"/>
          </p:cNvPicPr>
          <p:nvPr/>
        </p:nvPicPr>
        <p:blipFill>
          <a:blip r:embed="rId2"/>
          <a:stretch>
            <a:fillRect/>
          </a:stretch>
        </p:blipFill>
        <p:spPr>
          <a:xfrm>
            <a:off x="711200" y="530858"/>
            <a:ext cx="10769600" cy="6250942"/>
          </a:xfrm>
          <a:prstGeom prst="rect">
            <a:avLst/>
          </a:prstGeom>
        </p:spPr>
      </p:pic>
    </p:spTree>
    <p:extLst>
      <p:ext uri="{BB962C8B-B14F-4D97-AF65-F5344CB8AC3E}">
        <p14:creationId xmlns:p14="http://schemas.microsoft.com/office/powerpoint/2010/main" val="3937177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1981200" y="1600200"/>
            <a:ext cx="8229600" cy="4343400"/>
          </a:xfrm>
        </p:spPr>
        <p:txBody>
          <a:bodyPr>
            <a:normAutofit fontScale="92500" lnSpcReduction="10000"/>
          </a:bodyPr>
          <a:lstStyle/>
          <a:p>
            <a:r>
              <a:rPr lang="en-US" dirty="0"/>
              <a:t>What is scalability ?</a:t>
            </a:r>
          </a:p>
          <a:p>
            <a:pPr lvl="1"/>
            <a:r>
              <a:rPr lang="en-US" dirty="0"/>
              <a:t>A desirable property of a system, a network, or a process, which indicates its ability to either handle growing amounts of work in a graceful manner or to be readily enlarged.</a:t>
            </a:r>
            <a:br>
              <a:rPr lang="en-US" dirty="0"/>
            </a:br>
            <a:endParaRPr lang="en-US" dirty="0"/>
          </a:p>
          <a:p>
            <a:r>
              <a:rPr lang="en-US" dirty="0"/>
              <a:t>What is elasticity ?</a:t>
            </a:r>
          </a:p>
          <a:p>
            <a:pPr lvl="1"/>
            <a:r>
              <a:rPr lang="en-US" dirty="0"/>
              <a:t>The ability to apply a quantifiable methodology that allows for the basis of an adaptive introspection with in a real time infrastructure.</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5897A9-D0E0-8142-A87B-6A5270BB8AE5}"/>
              </a:ext>
            </a:extLst>
          </p:cNvPr>
          <p:cNvSpPr txBox="1"/>
          <p:nvPr/>
        </p:nvSpPr>
        <p:spPr>
          <a:xfrm>
            <a:off x="211239" y="130748"/>
            <a:ext cx="10217552" cy="400110"/>
          </a:xfrm>
          <a:prstGeom prst="rect">
            <a:avLst/>
          </a:prstGeom>
          <a:noFill/>
        </p:spPr>
        <p:txBody>
          <a:bodyPr wrap="square">
            <a:spAutoFit/>
          </a:bodyPr>
          <a:lstStyle/>
          <a:p>
            <a:r>
              <a:rPr lang="en-IN" sz="2000" b="1" dirty="0">
                <a:solidFill>
                  <a:srgbClr val="7030A0"/>
                </a:solidFill>
                <a:latin typeface="Open Sans" panose="020B0606030504020204" pitchFamily="34" charset="0"/>
              </a:rPr>
              <a:t>T</a:t>
            </a:r>
            <a:r>
              <a:rPr lang="en-IN" sz="2000" b="1" i="0" dirty="0">
                <a:solidFill>
                  <a:srgbClr val="7030A0"/>
                </a:solidFill>
                <a:effectLst/>
                <a:latin typeface="Open Sans" panose="020B0606030504020204" pitchFamily="34" charset="0"/>
              </a:rPr>
              <a:t>he releases of </a:t>
            </a:r>
            <a:r>
              <a:rPr lang="en-IN" sz="2000" b="1" i="0" strike="noStrike" dirty="0">
                <a:solidFill>
                  <a:srgbClr val="7030A0"/>
                </a:solidFill>
                <a:effectLst/>
                <a:latin typeface="Open Sans" panose="020B0606030504020204" pitchFamily="34" charset="0"/>
              </a:rPr>
              <a:t>top cloud computing trends</a:t>
            </a:r>
            <a:r>
              <a:rPr lang="en-IN" sz="2000" b="1" i="0" dirty="0">
                <a:solidFill>
                  <a:srgbClr val="7030A0"/>
                </a:solidFill>
                <a:effectLst/>
                <a:latin typeface="Open Sans" panose="020B0606030504020204" pitchFamily="34" charset="0"/>
              </a:rPr>
              <a:t> that have been most dominant </a:t>
            </a:r>
            <a:endParaRPr lang="en-US" sz="2000" b="1" dirty="0">
              <a:solidFill>
                <a:srgbClr val="7030A0"/>
              </a:solidFill>
            </a:endParaRPr>
          </a:p>
        </p:txBody>
      </p:sp>
      <p:pic>
        <p:nvPicPr>
          <p:cNvPr id="3" name="Picture 2">
            <a:extLst>
              <a:ext uri="{FF2B5EF4-FFF2-40B4-BE49-F238E27FC236}">
                <a16:creationId xmlns:a16="http://schemas.microsoft.com/office/drawing/2014/main" id="{DB3F1D3B-A1E5-F845-9296-34F34F4D895A}"/>
              </a:ext>
            </a:extLst>
          </p:cNvPr>
          <p:cNvPicPr>
            <a:picLocks noChangeAspect="1"/>
          </p:cNvPicPr>
          <p:nvPr/>
        </p:nvPicPr>
        <p:blipFill>
          <a:blip r:embed="rId2"/>
          <a:stretch>
            <a:fillRect/>
          </a:stretch>
        </p:blipFill>
        <p:spPr>
          <a:xfrm>
            <a:off x="211238" y="965200"/>
            <a:ext cx="11504511" cy="3106738"/>
          </a:xfrm>
          <a:prstGeom prst="rect">
            <a:avLst/>
          </a:prstGeom>
        </p:spPr>
      </p:pic>
    </p:spTree>
    <p:extLst>
      <p:ext uri="{BB962C8B-B14F-4D97-AF65-F5344CB8AC3E}">
        <p14:creationId xmlns:p14="http://schemas.microsoft.com/office/powerpoint/2010/main" val="16620859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25C8AE-752B-1443-B6AB-EB8C9B5D55FB}"/>
              </a:ext>
            </a:extLst>
          </p:cNvPr>
          <p:cNvPicPr>
            <a:picLocks noChangeAspect="1"/>
          </p:cNvPicPr>
          <p:nvPr/>
        </p:nvPicPr>
        <p:blipFill>
          <a:blip r:embed="rId2"/>
          <a:stretch>
            <a:fillRect/>
          </a:stretch>
        </p:blipFill>
        <p:spPr>
          <a:xfrm>
            <a:off x="1225996" y="300037"/>
            <a:ext cx="9740007" cy="6257925"/>
          </a:xfrm>
          <a:prstGeom prst="rect">
            <a:avLst/>
          </a:prstGeom>
        </p:spPr>
      </p:pic>
    </p:spTree>
    <p:extLst>
      <p:ext uri="{BB962C8B-B14F-4D97-AF65-F5344CB8AC3E}">
        <p14:creationId xmlns:p14="http://schemas.microsoft.com/office/powerpoint/2010/main" val="39497866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4037C1-5A70-B64C-B7FE-526B2EBDBBB1}"/>
              </a:ext>
            </a:extLst>
          </p:cNvPr>
          <p:cNvPicPr>
            <a:picLocks noChangeAspect="1"/>
          </p:cNvPicPr>
          <p:nvPr/>
        </p:nvPicPr>
        <p:blipFill>
          <a:blip r:embed="rId2"/>
          <a:stretch>
            <a:fillRect/>
          </a:stretch>
        </p:blipFill>
        <p:spPr>
          <a:xfrm>
            <a:off x="1287180" y="300036"/>
            <a:ext cx="9617640" cy="6500812"/>
          </a:xfrm>
          <a:prstGeom prst="rect">
            <a:avLst/>
          </a:prstGeom>
        </p:spPr>
      </p:pic>
    </p:spTree>
    <p:extLst>
      <p:ext uri="{BB962C8B-B14F-4D97-AF65-F5344CB8AC3E}">
        <p14:creationId xmlns:p14="http://schemas.microsoft.com/office/powerpoint/2010/main" val="38244406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BF2D17-DEAD-2346-B37F-ED8363455DF5}"/>
              </a:ext>
            </a:extLst>
          </p:cNvPr>
          <p:cNvPicPr>
            <a:picLocks noChangeAspect="1"/>
          </p:cNvPicPr>
          <p:nvPr/>
        </p:nvPicPr>
        <p:blipFill>
          <a:blip r:embed="rId2"/>
          <a:stretch>
            <a:fillRect/>
          </a:stretch>
        </p:blipFill>
        <p:spPr>
          <a:xfrm>
            <a:off x="1630465" y="164306"/>
            <a:ext cx="8931069" cy="6529387"/>
          </a:xfrm>
          <a:prstGeom prst="rect">
            <a:avLst/>
          </a:prstGeom>
        </p:spPr>
      </p:pic>
    </p:spTree>
    <p:extLst>
      <p:ext uri="{BB962C8B-B14F-4D97-AF65-F5344CB8AC3E}">
        <p14:creationId xmlns:p14="http://schemas.microsoft.com/office/powerpoint/2010/main" val="16578999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A0221B-9533-9E40-9EFD-DDF70E70D843}"/>
              </a:ext>
            </a:extLst>
          </p:cNvPr>
          <p:cNvPicPr>
            <a:picLocks noChangeAspect="1"/>
          </p:cNvPicPr>
          <p:nvPr/>
        </p:nvPicPr>
        <p:blipFill>
          <a:blip r:embed="rId2"/>
          <a:stretch>
            <a:fillRect/>
          </a:stretch>
        </p:blipFill>
        <p:spPr>
          <a:xfrm>
            <a:off x="1455701" y="171450"/>
            <a:ext cx="9280598" cy="6515100"/>
          </a:xfrm>
          <a:prstGeom prst="rect">
            <a:avLst/>
          </a:prstGeom>
        </p:spPr>
      </p:pic>
    </p:spTree>
    <p:extLst>
      <p:ext uri="{BB962C8B-B14F-4D97-AF65-F5344CB8AC3E}">
        <p14:creationId xmlns:p14="http://schemas.microsoft.com/office/powerpoint/2010/main" val="23561644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9D562B-D3F9-E848-8DCC-52B75AA85D3F}"/>
              </a:ext>
            </a:extLst>
          </p:cNvPr>
          <p:cNvPicPr>
            <a:picLocks noChangeAspect="1"/>
          </p:cNvPicPr>
          <p:nvPr/>
        </p:nvPicPr>
        <p:blipFill>
          <a:blip r:embed="rId2"/>
          <a:stretch>
            <a:fillRect/>
          </a:stretch>
        </p:blipFill>
        <p:spPr>
          <a:xfrm>
            <a:off x="1143000" y="842963"/>
            <a:ext cx="9906000" cy="4613275"/>
          </a:xfrm>
          <a:prstGeom prst="rect">
            <a:avLst/>
          </a:prstGeom>
        </p:spPr>
      </p:pic>
    </p:spTree>
    <p:extLst>
      <p:ext uri="{BB962C8B-B14F-4D97-AF65-F5344CB8AC3E}">
        <p14:creationId xmlns:p14="http://schemas.microsoft.com/office/powerpoint/2010/main" val="2139649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998A50-63B0-D24C-8DE2-DDE9E07C568D}"/>
              </a:ext>
            </a:extLst>
          </p:cNvPr>
          <p:cNvPicPr>
            <a:picLocks noChangeAspect="1"/>
          </p:cNvPicPr>
          <p:nvPr/>
        </p:nvPicPr>
        <p:blipFill>
          <a:blip r:embed="rId2"/>
          <a:stretch>
            <a:fillRect/>
          </a:stretch>
        </p:blipFill>
        <p:spPr>
          <a:xfrm>
            <a:off x="257175" y="114298"/>
            <a:ext cx="11372849" cy="6686550"/>
          </a:xfrm>
          <a:prstGeom prst="rect">
            <a:avLst/>
          </a:prstGeom>
        </p:spPr>
      </p:pic>
    </p:spTree>
    <p:extLst>
      <p:ext uri="{BB962C8B-B14F-4D97-AF65-F5344CB8AC3E}">
        <p14:creationId xmlns:p14="http://schemas.microsoft.com/office/powerpoint/2010/main" val="10230691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20F8BE-BBD9-E847-B501-140EB9C70F0F}"/>
              </a:ext>
            </a:extLst>
          </p:cNvPr>
          <p:cNvPicPr>
            <a:picLocks noChangeAspect="1"/>
          </p:cNvPicPr>
          <p:nvPr/>
        </p:nvPicPr>
        <p:blipFill>
          <a:blip r:embed="rId2"/>
          <a:stretch>
            <a:fillRect/>
          </a:stretch>
        </p:blipFill>
        <p:spPr>
          <a:xfrm>
            <a:off x="545858" y="370147"/>
            <a:ext cx="11069879" cy="5659177"/>
          </a:xfrm>
          <a:prstGeom prst="rect">
            <a:avLst/>
          </a:prstGeom>
        </p:spPr>
      </p:pic>
    </p:spTree>
    <p:extLst>
      <p:ext uri="{BB962C8B-B14F-4D97-AF65-F5344CB8AC3E}">
        <p14:creationId xmlns:p14="http://schemas.microsoft.com/office/powerpoint/2010/main" val="33026356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a:extLst>
              <a:ext uri="{FF2B5EF4-FFF2-40B4-BE49-F238E27FC236}">
                <a16:creationId xmlns:a16="http://schemas.microsoft.com/office/drawing/2014/main" id="{35EC7B46-DD95-B040-B213-D5F3949A3C1D}"/>
              </a:ext>
            </a:extLst>
          </p:cNvPr>
          <p:cNvSpPr txBox="1">
            <a:spLocks noChangeArrowheads="1"/>
          </p:cNvSpPr>
          <p:nvPr/>
        </p:nvSpPr>
        <p:spPr bwMode="auto">
          <a:xfrm>
            <a:off x="1981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DejaVu Sans"/>
                <a:cs typeface="DejaVu Sans"/>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DejaVu Sans"/>
                <a:cs typeface="DejaVu Sans"/>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DejaVu Sans"/>
                <a:cs typeface="DejaVu Sans"/>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DejaVu Sans"/>
                <a:cs typeface="DejaVu Sans"/>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DejaVu Sans"/>
                <a:cs typeface="DejaVu Sans"/>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DejaVu Sans"/>
                <a:cs typeface="DejaVu Sans"/>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DejaVu Sans"/>
                <a:cs typeface="DejaVu Sans"/>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DejaVu Sans"/>
                <a:cs typeface="DejaVu Sans"/>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ea typeface="DejaVu Sans"/>
                <a:cs typeface="DejaVu Sans"/>
              </a:defRPr>
            </a:lvl9pPr>
          </a:lstStyle>
          <a:p>
            <a:pPr eaLnBrk="1" hangingPunct="1">
              <a:defRPr/>
            </a:pPr>
            <a:r>
              <a:rPr lang="en-US" altLang="en-US" sz="3600" b="1" dirty="0">
                <a:solidFill>
                  <a:schemeClr val="tx1">
                    <a:lumMod val="90000"/>
                    <a:lumOff val="10000"/>
                  </a:schemeClr>
                </a:solidFill>
                <a:latin typeface="+mj-lt"/>
              </a:rPr>
              <a:t>Business Continuity Process</a:t>
            </a:r>
          </a:p>
        </p:txBody>
      </p:sp>
      <p:sp>
        <p:nvSpPr>
          <p:cNvPr id="47107" name="Text Box 2">
            <a:extLst>
              <a:ext uri="{FF2B5EF4-FFF2-40B4-BE49-F238E27FC236}">
                <a16:creationId xmlns:a16="http://schemas.microsoft.com/office/drawing/2014/main" id="{CEB3FD64-5B91-AD44-949A-473764AD56F9}"/>
              </a:ext>
            </a:extLst>
          </p:cNvPr>
          <p:cNvSpPr txBox="1">
            <a:spLocks noChangeArrowheads="1"/>
          </p:cNvSpPr>
          <p:nvPr/>
        </p:nvSpPr>
        <p:spPr bwMode="auto">
          <a:xfrm>
            <a:off x="1981200" y="1981200"/>
            <a:ext cx="8229600"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DejaVu Sans"/>
                <a:cs typeface="DejaVu Sans"/>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DejaVu Sans"/>
                <a:cs typeface="DejaVu Sans"/>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DejaVu Sans"/>
                <a:cs typeface="DejaVu Sans"/>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DejaVu Sans"/>
                <a:cs typeface="DejaVu Sans"/>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DejaVu Sans"/>
                <a:cs typeface="DejaVu Sans"/>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DejaVu Sans"/>
                <a:cs typeface="DejaVu Sans"/>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DejaVu Sans"/>
                <a:cs typeface="DejaVu Sans"/>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DejaVu Sans"/>
                <a:cs typeface="DejaVu Sans"/>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itchFamily="34" charset="0"/>
                <a:ea typeface="DejaVu Sans"/>
                <a:cs typeface="DejaVu Sans"/>
              </a:defRPr>
            </a:lvl9pPr>
          </a:lstStyle>
          <a:p>
            <a:pPr marL="0" indent="0">
              <a:lnSpc>
                <a:spcPct val="80000"/>
              </a:lnSpc>
              <a:spcBef>
                <a:spcPts val="700"/>
              </a:spcBef>
              <a:buSzPct val="75000"/>
              <a:defRPr/>
            </a:pPr>
            <a:r>
              <a:rPr lang="en-US" altLang="en-US" sz="2400" dirty="0">
                <a:solidFill>
                  <a:srgbClr val="000000"/>
                </a:solidFill>
                <a:latin typeface="+mj-lt"/>
              </a:rPr>
              <a:t>Perform Business Impact Analysis</a:t>
            </a:r>
          </a:p>
          <a:p>
            <a:pPr marL="0" indent="0">
              <a:lnSpc>
                <a:spcPct val="80000"/>
              </a:lnSpc>
              <a:spcBef>
                <a:spcPts val="700"/>
              </a:spcBef>
              <a:buSzPct val="75000"/>
              <a:defRPr/>
            </a:pPr>
            <a:r>
              <a:rPr lang="en-US" altLang="en-US" sz="2400" dirty="0">
                <a:solidFill>
                  <a:srgbClr val="000000"/>
                </a:solidFill>
                <a:latin typeface="+mj-lt"/>
              </a:rPr>
              <a:t>Prioritize services to support critical business processes</a:t>
            </a:r>
          </a:p>
          <a:p>
            <a:pPr marL="0" indent="0">
              <a:lnSpc>
                <a:spcPct val="80000"/>
              </a:lnSpc>
              <a:spcBef>
                <a:spcPts val="700"/>
              </a:spcBef>
              <a:buSzPct val="75000"/>
              <a:defRPr/>
            </a:pPr>
            <a:r>
              <a:rPr lang="en-US" altLang="en-US" sz="2400" dirty="0">
                <a:solidFill>
                  <a:srgbClr val="000000"/>
                </a:solidFill>
                <a:latin typeface="+mj-lt"/>
              </a:rPr>
              <a:t>Determine alternate processing modes for critical and vital services</a:t>
            </a:r>
          </a:p>
          <a:p>
            <a:pPr marL="0" indent="0">
              <a:lnSpc>
                <a:spcPct val="80000"/>
              </a:lnSpc>
              <a:spcBef>
                <a:spcPts val="700"/>
              </a:spcBef>
              <a:buSzPct val="75000"/>
              <a:defRPr/>
            </a:pPr>
            <a:r>
              <a:rPr lang="en-US" altLang="en-US" sz="2400" dirty="0">
                <a:solidFill>
                  <a:srgbClr val="000000"/>
                </a:solidFill>
                <a:latin typeface="+mj-lt"/>
              </a:rPr>
              <a:t>Develop the Disaster Recovery plan for IS systems recovery</a:t>
            </a:r>
          </a:p>
          <a:p>
            <a:pPr marL="0" indent="0">
              <a:lnSpc>
                <a:spcPct val="80000"/>
              </a:lnSpc>
              <a:spcBef>
                <a:spcPts val="700"/>
              </a:spcBef>
              <a:buSzPct val="75000"/>
              <a:defRPr/>
            </a:pPr>
            <a:r>
              <a:rPr lang="en-US" altLang="en-US" sz="2400" dirty="0">
                <a:solidFill>
                  <a:srgbClr val="000000"/>
                </a:solidFill>
                <a:latin typeface="+mj-lt"/>
              </a:rPr>
              <a:t>Develop BCP for business operations recovery and continuation</a:t>
            </a:r>
          </a:p>
          <a:p>
            <a:pPr marL="0" indent="0">
              <a:lnSpc>
                <a:spcPct val="80000"/>
              </a:lnSpc>
              <a:spcBef>
                <a:spcPts val="700"/>
              </a:spcBef>
              <a:buSzPct val="75000"/>
              <a:defRPr/>
            </a:pPr>
            <a:r>
              <a:rPr lang="en-US" altLang="en-US" sz="2400" dirty="0">
                <a:solidFill>
                  <a:srgbClr val="000000"/>
                </a:solidFill>
                <a:latin typeface="+mj-lt"/>
              </a:rPr>
              <a:t>Test the plans</a:t>
            </a:r>
          </a:p>
          <a:p>
            <a:pPr marL="0" indent="0">
              <a:lnSpc>
                <a:spcPct val="80000"/>
              </a:lnSpc>
              <a:spcBef>
                <a:spcPts val="700"/>
              </a:spcBef>
              <a:buSzPct val="75000"/>
              <a:defRPr/>
            </a:pPr>
            <a:r>
              <a:rPr lang="en-US" altLang="en-US" sz="2400" dirty="0">
                <a:solidFill>
                  <a:srgbClr val="000000"/>
                </a:solidFill>
                <a:latin typeface="+mj-lt"/>
              </a:rPr>
              <a:t>Maintain plans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B27CB5-514B-8647-A37F-987B3706FC75}"/>
              </a:ext>
            </a:extLst>
          </p:cNvPr>
          <p:cNvSpPr txBox="1"/>
          <p:nvPr/>
        </p:nvSpPr>
        <p:spPr>
          <a:xfrm>
            <a:off x="778172" y="703855"/>
            <a:ext cx="9986284" cy="3908762"/>
          </a:xfrm>
          <a:prstGeom prst="rect">
            <a:avLst/>
          </a:prstGeom>
          <a:noFill/>
        </p:spPr>
        <p:txBody>
          <a:bodyPr wrap="square">
            <a:spAutoFit/>
          </a:bodyPr>
          <a:lstStyle/>
          <a:p>
            <a:pPr algn="just"/>
            <a:r>
              <a:rPr lang="en-IN" sz="3200" b="1" i="0" dirty="0">
                <a:solidFill>
                  <a:srgbClr val="323232"/>
                </a:solidFill>
                <a:effectLst/>
                <a:latin typeface="Arial" panose="020B0604020202020204" pitchFamily="34" charset="0"/>
              </a:rPr>
              <a:t>Benefits of cloud business continuity</a:t>
            </a:r>
          </a:p>
          <a:p>
            <a:pPr algn="just"/>
            <a:endParaRPr lang="en-IN" b="1" i="0" dirty="0">
              <a:solidFill>
                <a:srgbClr val="323232"/>
              </a:solidFill>
              <a:effectLst/>
              <a:latin typeface="Arial" panose="020B0604020202020204" pitchFamily="34" charset="0"/>
            </a:endParaRPr>
          </a:p>
          <a:p>
            <a:pPr algn="just"/>
            <a:r>
              <a:rPr lang="en-IN" b="0" i="0" dirty="0">
                <a:effectLst/>
                <a:latin typeface="Arial" panose="020B0604020202020204" pitchFamily="34" charset="0"/>
              </a:rPr>
              <a:t>There are numerous benefits to using the cloud for business continuity (BC). The most obvious is that on-premises workloads can be configured to fail over to the cloud, substantially reducing an organization's downtime. This enables mission-critical applications to run even if the organization experiences data center issues.</a:t>
            </a:r>
          </a:p>
          <a:p>
            <a:pPr algn="just"/>
            <a:endParaRPr lang="en-IN" b="0" i="0" dirty="0">
              <a:effectLst/>
              <a:latin typeface="Arial" panose="020B0604020202020204" pitchFamily="34" charset="0"/>
            </a:endParaRPr>
          </a:p>
          <a:p>
            <a:pPr algn="just"/>
            <a:r>
              <a:rPr lang="en-IN" b="0" i="0" dirty="0">
                <a:effectLst/>
                <a:latin typeface="Arial" panose="020B0604020202020204" pitchFamily="34" charset="0"/>
              </a:rPr>
              <a:t>The cloud also simplifies disaster recovery (DR) planning. On-premises continuous data protection offerings can often be configured to write a backup copy to the cloud. This ensures that critical data is replicated to an off-site location where it's protected against disasters that might affect the data center. An organization could also use a cloud-based disaster recovery service, which can be a less expensive and simpler alternative to a custom cloud-based DR offering.</a:t>
            </a:r>
          </a:p>
        </p:txBody>
      </p:sp>
    </p:spTree>
    <p:extLst>
      <p:ext uri="{BB962C8B-B14F-4D97-AF65-F5344CB8AC3E}">
        <p14:creationId xmlns:p14="http://schemas.microsoft.com/office/powerpoint/2010/main" val="3610021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676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3276600" y="274638"/>
            <a:ext cx="6934200" cy="868362"/>
          </a:xfrm>
        </p:spPr>
        <p:txBody>
          <a:bodyPr/>
          <a:lstStyle/>
          <a:p>
            <a:r>
              <a:rPr lang="en-US" dirty="0"/>
              <a:t>Dynamic Provisioning</a:t>
            </a:r>
          </a:p>
        </p:txBody>
      </p:sp>
      <p:sp>
        <p:nvSpPr>
          <p:cNvPr id="9" name="Content Placeholder 2"/>
          <p:cNvSpPr>
            <a:spLocks noGrp="1"/>
          </p:cNvSpPr>
          <p:nvPr>
            <p:ph idx="1"/>
          </p:nvPr>
        </p:nvSpPr>
        <p:spPr>
          <a:xfrm>
            <a:off x="1981200" y="1600201"/>
            <a:ext cx="7620000" cy="4525963"/>
          </a:xfrm>
        </p:spPr>
        <p:txBody>
          <a:bodyPr/>
          <a:lstStyle/>
          <a:p>
            <a:r>
              <a:rPr lang="en-US" dirty="0"/>
              <a:t>What is dynamic provisioning ?</a:t>
            </a:r>
          </a:p>
          <a:p>
            <a:pPr lvl="1"/>
            <a:r>
              <a:rPr lang="en-US" dirty="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4495800" y="3886200"/>
            <a:ext cx="4953000" cy="276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B5B129-C4C6-F745-9A9C-950DBE20A1B6}"/>
              </a:ext>
            </a:extLst>
          </p:cNvPr>
          <p:cNvPicPr>
            <a:picLocks noChangeAspect="1"/>
          </p:cNvPicPr>
          <p:nvPr/>
        </p:nvPicPr>
        <p:blipFill>
          <a:blip r:embed="rId2"/>
          <a:stretch>
            <a:fillRect/>
          </a:stretch>
        </p:blipFill>
        <p:spPr>
          <a:xfrm>
            <a:off x="157164" y="128588"/>
            <a:ext cx="11811059" cy="6343650"/>
          </a:xfrm>
          <a:prstGeom prst="rect">
            <a:avLst/>
          </a:prstGeom>
        </p:spPr>
      </p:pic>
    </p:spTree>
    <p:extLst>
      <p:ext uri="{BB962C8B-B14F-4D97-AF65-F5344CB8AC3E}">
        <p14:creationId xmlns:p14="http://schemas.microsoft.com/office/powerpoint/2010/main" val="10195537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9A9328-9F15-D94F-9435-CC4A16D9033B}"/>
              </a:ext>
            </a:extLst>
          </p:cNvPr>
          <p:cNvSpPr txBox="1"/>
          <p:nvPr/>
        </p:nvSpPr>
        <p:spPr>
          <a:xfrm>
            <a:off x="682906" y="602179"/>
            <a:ext cx="10463514" cy="3139321"/>
          </a:xfrm>
          <a:prstGeom prst="rect">
            <a:avLst/>
          </a:prstGeom>
          <a:noFill/>
        </p:spPr>
        <p:txBody>
          <a:bodyPr wrap="square">
            <a:spAutoFit/>
          </a:bodyPr>
          <a:lstStyle/>
          <a:p>
            <a:pPr algn="just"/>
            <a:r>
              <a:rPr lang="en-IN" b="1" i="0" dirty="0">
                <a:solidFill>
                  <a:srgbClr val="323232"/>
                </a:solidFill>
                <a:effectLst/>
                <a:latin typeface="Arial" panose="020B0604020202020204" pitchFamily="34" charset="0"/>
              </a:rPr>
              <a:t>Selecting a cloud Disaster Recovery (DR) provider</a:t>
            </a:r>
          </a:p>
          <a:p>
            <a:pPr algn="just"/>
            <a:endParaRPr lang="en-IN" b="1" dirty="0">
              <a:solidFill>
                <a:srgbClr val="323232"/>
              </a:solidFill>
              <a:latin typeface="Arial" panose="020B0604020202020204" pitchFamily="34" charset="0"/>
            </a:endParaRPr>
          </a:p>
          <a:p>
            <a:pPr algn="just"/>
            <a:endParaRPr lang="en-IN" b="1" i="0" dirty="0">
              <a:solidFill>
                <a:srgbClr val="323232"/>
              </a:solidFill>
              <a:effectLst/>
              <a:latin typeface="Arial" panose="020B0604020202020204" pitchFamily="34" charset="0"/>
            </a:endParaRPr>
          </a:p>
          <a:p>
            <a:pPr algn="just"/>
            <a:r>
              <a:rPr lang="en-IN" b="0" i="0" dirty="0">
                <a:effectLst/>
                <a:latin typeface="Arial" panose="020B0604020202020204" pitchFamily="34" charset="0"/>
              </a:rPr>
              <a:t>Selecting a cloud DR provider typically involves six separate considerations: location, reliability, scalability, security and compliance.</a:t>
            </a:r>
          </a:p>
          <a:p>
            <a:pPr algn="just"/>
            <a:r>
              <a:rPr lang="en-IN" b="0" i="0" dirty="0">
                <a:effectLst/>
                <a:latin typeface="Arial" panose="020B0604020202020204" pitchFamily="34" charset="0"/>
              </a:rPr>
              <a:t>First, a business must consider the cloud DR provider's physical distance and latency putting DR too close increases the risk of shared physical disaster, but putting the DR too far away increases latency and network congestion, making it harder to access DR content. Location can be particularly tricky when the DR content must be accessible from numerous global business locations. Next, consider the cloud DR provider's reliability. Even a cloud experiences downtime, and service downtime during a recovery can be equally disastrous for the business.</a:t>
            </a:r>
          </a:p>
        </p:txBody>
      </p:sp>
    </p:spTree>
    <p:extLst>
      <p:ext uri="{BB962C8B-B14F-4D97-AF65-F5344CB8AC3E}">
        <p14:creationId xmlns:p14="http://schemas.microsoft.com/office/powerpoint/2010/main" val="9327607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6A5C23-435C-3D43-9192-747CD196F595}"/>
              </a:ext>
            </a:extLst>
          </p:cNvPr>
          <p:cNvSpPr txBox="1"/>
          <p:nvPr/>
        </p:nvSpPr>
        <p:spPr>
          <a:xfrm>
            <a:off x="243069" y="159518"/>
            <a:ext cx="11597832" cy="6524863"/>
          </a:xfrm>
          <a:prstGeom prst="rect">
            <a:avLst/>
          </a:prstGeom>
          <a:noFill/>
        </p:spPr>
        <p:txBody>
          <a:bodyPr wrap="square">
            <a:spAutoFit/>
          </a:bodyPr>
          <a:lstStyle/>
          <a:p>
            <a:pPr algn="just"/>
            <a:r>
              <a:rPr lang="en-IN" sz="3600" b="1" i="0" dirty="0">
                <a:effectLst/>
                <a:latin typeface="Arial" panose="020B0604020202020204" pitchFamily="34" charset="0"/>
              </a:rPr>
              <a:t>Benefits of cloud Disaster Recovery</a:t>
            </a:r>
          </a:p>
          <a:p>
            <a:pPr algn="just"/>
            <a:endParaRPr lang="en-IN" sz="1400" b="1" i="0" dirty="0">
              <a:effectLst/>
              <a:latin typeface="Arial" panose="020B0604020202020204" pitchFamily="34" charset="0"/>
            </a:endParaRPr>
          </a:p>
          <a:p>
            <a:pPr algn="just"/>
            <a:r>
              <a:rPr lang="en-IN" sz="1600" b="0" i="0" dirty="0">
                <a:effectLst/>
                <a:latin typeface="Arial" panose="020B0604020202020204" pitchFamily="34" charset="0"/>
              </a:rPr>
              <a:t>Cloud Disaster Recovery provides several important benefits when compared to more traditional DR strategies:</a:t>
            </a:r>
          </a:p>
          <a:p>
            <a:pPr algn="just"/>
            <a:endParaRPr lang="en-IN" sz="1600" b="0" i="0" dirty="0">
              <a:effectLst/>
              <a:latin typeface="Arial" panose="020B0604020202020204" pitchFamily="34" charset="0"/>
            </a:endParaRPr>
          </a:p>
          <a:p>
            <a:pPr algn="just"/>
            <a:r>
              <a:rPr lang="en-IN" sz="1600" b="1" i="0" dirty="0">
                <a:effectLst/>
                <a:latin typeface="Arial" panose="020B0604020202020204" pitchFamily="34" charset="0"/>
              </a:rPr>
              <a:t>Pay-as-you-go options.</a:t>
            </a:r>
            <a:r>
              <a:rPr lang="en-IN" sz="1600" b="0" i="0" dirty="0">
                <a:effectLst/>
                <a:latin typeface="Arial" panose="020B0604020202020204" pitchFamily="34" charset="0"/>
              </a:rPr>
              <a:t> Organizations that deployed do-it-yourself (DIY) DR facilities faced significant capital costs, while engaging managed colocation providers for off-site DR services often locked organizations into long-term service agreements. A major advantage of cloud services is the pay-as-you-go paradigm, which enables organizations to pay a recurring monthly charge only for the resources and services that are used. As resources are added or removed, the payments change accordingly.</a:t>
            </a:r>
          </a:p>
          <a:p>
            <a:pPr algn="just"/>
            <a:endParaRPr lang="en-IN" sz="1600" dirty="0">
              <a:latin typeface="Arial" panose="020B0604020202020204" pitchFamily="34" charset="0"/>
            </a:endParaRPr>
          </a:p>
          <a:p>
            <a:pPr algn="just"/>
            <a:r>
              <a:rPr lang="en-IN" sz="1600" b="1" dirty="0"/>
              <a:t>Flexibility and scalability.</a:t>
            </a:r>
            <a:r>
              <a:rPr lang="en-IN" sz="1600" dirty="0"/>
              <a:t> Traditional DR approaches, usually implemented in local or remote data centers, often imposed limitations in flexibility and scalability. The business had to buy the servers, storage, network gear and software tools needed for DR, and then design, test and maintain the infrastructure needed to handle DR operations -- substantially more if the DR was directed to a second data center. This typically represented a major capital and recurring expense for the business.</a:t>
            </a:r>
          </a:p>
          <a:p>
            <a:pPr algn="just"/>
            <a:endParaRPr lang="en-IN" sz="1600" dirty="0"/>
          </a:p>
          <a:p>
            <a:pPr algn="just"/>
            <a:r>
              <a:rPr lang="en-IN" sz="1600" b="1" dirty="0"/>
              <a:t>High-reliability and geo-redundancy.</a:t>
            </a:r>
            <a:r>
              <a:rPr lang="en-IN" sz="1600" dirty="0"/>
              <a:t> One essential hallmark of a cloud provider is a global footprint, ensuring multiple data centers to support users across major global geopolitical regions. Cloud providers use this to improve service reliability and ensure redundancy. Businesses can readily take advantage of geo-redundancy to place DR resources in another region -- or even multiple regions -- to maximize availability. The quintessential off-site DR scenario is a natural trait of the cloud.</a:t>
            </a:r>
          </a:p>
          <a:p>
            <a:pPr algn="just"/>
            <a:endParaRPr lang="en-IN" sz="1600" b="0" i="0" dirty="0">
              <a:effectLst/>
              <a:latin typeface="Arial" panose="020B0604020202020204" pitchFamily="34" charset="0"/>
            </a:endParaRPr>
          </a:p>
          <a:p>
            <a:pPr algn="just"/>
            <a:r>
              <a:rPr lang="en-IN" sz="1600" b="1" dirty="0">
                <a:latin typeface="Arial" panose="020B0604020202020204" pitchFamily="34" charset="0"/>
              </a:rPr>
              <a:t>Easy testing and fast recovery. </a:t>
            </a:r>
            <a:r>
              <a:rPr lang="en-IN" sz="1600" dirty="0">
                <a:latin typeface="Arial" panose="020B0604020202020204" pitchFamily="34" charset="0"/>
              </a:rPr>
              <a:t>Cloud workloads routinely operate with VMs, making it easy to copy VM image files to in-house test servers to validate workload availability without affecting production workloads. In addition, businesses can select high bandwidth and fast disk I/O (input/output) options to optimize data transfer speeds to meet recovery time objective (RTO) requirements. However, data transfers from cloud providers impose costs, so testing should be performed with those data movement -- cloud data egress -- costs in mind.</a:t>
            </a:r>
            <a:endParaRPr lang="en-IN" sz="1600" b="0" i="0" dirty="0">
              <a:effectLst/>
              <a:latin typeface="Arial" panose="020B0604020202020204" pitchFamily="34" charset="0"/>
            </a:endParaRPr>
          </a:p>
        </p:txBody>
      </p:sp>
    </p:spTree>
    <p:extLst>
      <p:ext uri="{BB962C8B-B14F-4D97-AF65-F5344CB8AC3E}">
        <p14:creationId xmlns:p14="http://schemas.microsoft.com/office/powerpoint/2010/main" val="366616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7FE548-8314-8B48-B71E-42DA4A0F796A}"/>
              </a:ext>
            </a:extLst>
          </p:cNvPr>
          <p:cNvPicPr>
            <a:picLocks noChangeAspect="1"/>
          </p:cNvPicPr>
          <p:nvPr/>
        </p:nvPicPr>
        <p:blipFill>
          <a:blip r:embed="rId2"/>
          <a:stretch>
            <a:fillRect/>
          </a:stretch>
        </p:blipFill>
        <p:spPr>
          <a:xfrm>
            <a:off x="837838" y="514350"/>
            <a:ext cx="10972800" cy="2914650"/>
          </a:xfrm>
          <a:prstGeom prst="rect">
            <a:avLst/>
          </a:prstGeom>
        </p:spPr>
      </p:pic>
    </p:spTree>
    <p:extLst>
      <p:ext uri="{BB962C8B-B14F-4D97-AF65-F5344CB8AC3E}">
        <p14:creationId xmlns:p14="http://schemas.microsoft.com/office/powerpoint/2010/main" val="28585928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139FBF-EA5B-5849-87AA-A9FA5B90AAF0}"/>
              </a:ext>
            </a:extLst>
          </p:cNvPr>
          <p:cNvSpPr txBox="1"/>
          <p:nvPr/>
        </p:nvSpPr>
        <p:spPr>
          <a:xfrm>
            <a:off x="354957" y="182528"/>
            <a:ext cx="11482085" cy="6571030"/>
          </a:xfrm>
          <a:prstGeom prst="rect">
            <a:avLst/>
          </a:prstGeom>
          <a:noFill/>
        </p:spPr>
        <p:txBody>
          <a:bodyPr wrap="square">
            <a:spAutoFit/>
          </a:bodyPr>
          <a:lstStyle/>
          <a:p>
            <a:pPr algn="l">
              <a:spcBef>
                <a:spcPts val="600"/>
              </a:spcBef>
            </a:pPr>
            <a:r>
              <a:rPr lang="en-IN" sz="2400" b="1" i="0" dirty="0">
                <a:solidFill>
                  <a:srgbClr val="2F78C4"/>
                </a:solidFill>
                <a:effectLst/>
                <a:latin typeface="Gellix"/>
              </a:rPr>
              <a:t>What are the business benefits of cloud deployment?</a:t>
            </a:r>
          </a:p>
          <a:p>
            <a:pPr algn="l">
              <a:spcBef>
                <a:spcPts val="600"/>
              </a:spcBef>
            </a:pPr>
            <a:r>
              <a:rPr lang="en-IN" b="0" i="0" dirty="0">
                <a:solidFill>
                  <a:srgbClr val="000048"/>
                </a:solidFill>
                <a:effectLst/>
                <a:latin typeface="Gellix"/>
              </a:rPr>
              <a:t>With an effective cloud deployment model, an organization achieves numerous benefits, including:</a:t>
            </a:r>
          </a:p>
          <a:p>
            <a:pPr algn="l">
              <a:spcBef>
                <a:spcPts val="600"/>
              </a:spcBef>
              <a:buFont typeface="Arial" panose="020B0604020202020204" pitchFamily="34" charset="0"/>
              <a:buChar char="•"/>
            </a:pPr>
            <a:r>
              <a:rPr lang="en-IN" b="1" i="0" dirty="0">
                <a:solidFill>
                  <a:srgbClr val="000048"/>
                </a:solidFill>
                <a:effectLst/>
                <a:latin typeface="Gellix"/>
              </a:rPr>
              <a:t>Faster and simplified deployments.</a:t>
            </a:r>
            <a:r>
              <a:rPr lang="en-IN" b="0" i="0" dirty="0">
                <a:solidFill>
                  <a:srgbClr val="000048"/>
                </a:solidFill>
                <a:effectLst/>
                <a:latin typeface="Gellix"/>
              </a:rPr>
              <a:t> Automate builds that deploy code, databases and application releases, including resource provisioning.</a:t>
            </a:r>
          </a:p>
          <a:p>
            <a:pPr algn="l">
              <a:spcBef>
                <a:spcPts val="600"/>
              </a:spcBef>
              <a:buFont typeface="Arial" panose="020B0604020202020204" pitchFamily="34" charset="0"/>
              <a:buChar char="•"/>
            </a:pPr>
            <a:r>
              <a:rPr lang="en-IN" b="1" i="0" dirty="0">
                <a:solidFill>
                  <a:srgbClr val="000048"/>
                </a:solidFill>
                <a:effectLst/>
                <a:latin typeface="Gellix"/>
              </a:rPr>
              <a:t>Cost savings.</a:t>
            </a:r>
            <a:r>
              <a:rPr lang="en-IN" b="0" i="0" dirty="0">
                <a:solidFill>
                  <a:srgbClr val="000048"/>
                </a:solidFill>
                <a:effectLst/>
                <a:latin typeface="Gellix"/>
              </a:rPr>
              <a:t> Control costs using consumption-based pricing and eliminate capex-heavy on-premises environments.</a:t>
            </a:r>
          </a:p>
          <a:p>
            <a:pPr algn="l">
              <a:spcBef>
                <a:spcPts val="600"/>
              </a:spcBef>
              <a:buFont typeface="Arial" panose="020B0604020202020204" pitchFamily="34" charset="0"/>
              <a:buChar char="•"/>
            </a:pPr>
            <a:r>
              <a:rPr lang="en-IN" b="1" i="0" dirty="0">
                <a:solidFill>
                  <a:srgbClr val="000048"/>
                </a:solidFill>
                <a:effectLst/>
                <a:latin typeface="Gellix"/>
              </a:rPr>
              <a:t>Platform for growth.</a:t>
            </a:r>
            <a:r>
              <a:rPr lang="en-IN" b="0" i="0" dirty="0">
                <a:solidFill>
                  <a:srgbClr val="000048"/>
                </a:solidFill>
                <a:effectLst/>
                <a:latin typeface="Gellix"/>
              </a:rPr>
              <a:t> Leverage the global infrastructure provided by cloud service providers (CSPs) to seamlessly expand the business into other geographies.</a:t>
            </a:r>
          </a:p>
          <a:p>
            <a:pPr algn="l">
              <a:spcBef>
                <a:spcPts val="600"/>
              </a:spcBef>
              <a:buFont typeface="Arial" panose="020B0604020202020204" pitchFamily="34" charset="0"/>
              <a:buChar char="•"/>
            </a:pPr>
            <a:r>
              <a:rPr lang="en-IN" b="1" i="0" dirty="0">
                <a:solidFill>
                  <a:srgbClr val="000048"/>
                </a:solidFill>
                <a:effectLst/>
                <a:latin typeface="Gellix"/>
              </a:rPr>
              <a:t>New digital business models.</a:t>
            </a:r>
            <a:r>
              <a:rPr lang="en-IN" b="0" i="0" dirty="0">
                <a:solidFill>
                  <a:srgbClr val="000048"/>
                </a:solidFill>
                <a:effectLst/>
                <a:latin typeface="Gellix"/>
              </a:rPr>
              <a:t> Exploit the continuous release of features and services by CSPs, incubate new technologies and innovate digital business models.</a:t>
            </a:r>
          </a:p>
          <a:p>
            <a:pPr algn="l">
              <a:spcBef>
                <a:spcPts val="600"/>
              </a:spcBef>
              <a:buFont typeface="Arial" panose="020B0604020202020204" pitchFamily="34" charset="0"/>
              <a:buChar char="•"/>
            </a:pPr>
            <a:r>
              <a:rPr lang="en-IN" b="1" i="0" dirty="0">
                <a:solidFill>
                  <a:srgbClr val="000048"/>
                </a:solidFill>
                <a:effectLst/>
                <a:latin typeface="Gellix"/>
              </a:rPr>
              <a:t>Business resiliency.</a:t>
            </a:r>
            <a:r>
              <a:rPr lang="en-IN" b="0" i="0" dirty="0">
                <a:solidFill>
                  <a:srgbClr val="000048"/>
                </a:solidFill>
                <a:effectLst/>
                <a:latin typeface="Gellix"/>
              </a:rPr>
              <a:t> Architect for the availability and fault-tolerance CSPs offer and ensure disaster recovery and business continuity of applications to make the business resilient.</a:t>
            </a:r>
          </a:p>
          <a:p>
            <a:pPr algn="l">
              <a:spcBef>
                <a:spcPts val="600"/>
              </a:spcBef>
              <a:buFont typeface="Arial" panose="020B0604020202020204" pitchFamily="34" charset="0"/>
              <a:buChar char="•"/>
            </a:pPr>
            <a:r>
              <a:rPr lang="en-IN" b="1" i="0" dirty="0">
                <a:solidFill>
                  <a:srgbClr val="000048"/>
                </a:solidFill>
                <a:effectLst/>
                <a:latin typeface="Gellix"/>
              </a:rPr>
              <a:t>Agility and scalability.</a:t>
            </a:r>
            <a:r>
              <a:rPr lang="en-IN" b="0" i="0" dirty="0">
                <a:solidFill>
                  <a:srgbClr val="000048"/>
                </a:solidFill>
                <a:effectLst/>
                <a:latin typeface="Gellix"/>
              </a:rPr>
              <a:t> Use autoscaling and scalability to meet peak demands of the business without provisioning for excess capacity.</a:t>
            </a:r>
          </a:p>
          <a:p>
            <a:pPr algn="l">
              <a:spcBef>
                <a:spcPts val="600"/>
              </a:spcBef>
              <a:buFont typeface="Arial" panose="020B0604020202020204" pitchFamily="34" charset="0"/>
              <a:buChar char="•"/>
            </a:pPr>
            <a:r>
              <a:rPr lang="en-IN" b="1" i="0" dirty="0">
                <a:solidFill>
                  <a:srgbClr val="000048"/>
                </a:solidFill>
                <a:effectLst/>
                <a:latin typeface="Gellix"/>
              </a:rPr>
              <a:t>Geographic reach.</a:t>
            </a:r>
            <a:r>
              <a:rPr lang="en-IN" b="0" i="0" dirty="0">
                <a:solidFill>
                  <a:srgbClr val="000048"/>
                </a:solidFill>
                <a:effectLst/>
                <a:latin typeface="Gellix"/>
              </a:rPr>
              <a:t> Access applications from any location, on any device, leveraging the connectivity backbone of CSPs.</a:t>
            </a:r>
          </a:p>
          <a:p>
            <a:pPr algn="l">
              <a:spcBef>
                <a:spcPts val="600"/>
              </a:spcBef>
              <a:buFont typeface="Arial" panose="020B0604020202020204" pitchFamily="34" charset="0"/>
              <a:buChar char="•"/>
            </a:pPr>
            <a:r>
              <a:rPr lang="en-IN" b="1" i="0" dirty="0">
                <a:solidFill>
                  <a:srgbClr val="000048"/>
                </a:solidFill>
                <a:effectLst/>
                <a:latin typeface="Gellix"/>
              </a:rPr>
              <a:t>Operational efficiency.</a:t>
            </a:r>
            <a:r>
              <a:rPr lang="en-IN" b="0" i="0" dirty="0">
                <a:solidFill>
                  <a:srgbClr val="000048"/>
                </a:solidFill>
                <a:effectLst/>
                <a:latin typeface="Gellix"/>
              </a:rPr>
              <a:t> Use the inherent automation enabled by cloud to increase operational efficiency and reduce human effort.</a:t>
            </a:r>
          </a:p>
          <a:p>
            <a:pPr algn="l">
              <a:spcBef>
                <a:spcPts val="600"/>
              </a:spcBef>
              <a:buFont typeface="Arial" panose="020B0604020202020204" pitchFamily="34" charset="0"/>
              <a:buChar char="•"/>
            </a:pPr>
            <a:r>
              <a:rPr lang="en-IN" b="1" i="0" dirty="0">
                <a:solidFill>
                  <a:srgbClr val="000048"/>
                </a:solidFill>
                <a:effectLst/>
                <a:latin typeface="Gellix"/>
              </a:rPr>
              <a:t>A competitive edge. </a:t>
            </a:r>
            <a:r>
              <a:rPr lang="en-IN" b="0" i="0" dirty="0">
                <a:solidFill>
                  <a:srgbClr val="000048"/>
                </a:solidFill>
                <a:effectLst/>
                <a:latin typeface="Gellix"/>
              </a:rPr>
              <a:t>Leverage infrastructure as code and development, security and operations (</a:t>
            </a:r>
            <a:r>
              <a:rPr lang="en-IN" b="0" i="0" dirty="0" err="1">
                <a:solidFill>
                  <a:srgbClr val="000048"/>
                </a:solidFill>
                <a:effectLst/>
                <a:latin typeface="Gellix"/>
              </a:rPr>
              <a:t>DevSecOps</a:t>
            </a:r>
            <a:r>
              <a:rPr lang="en-IN" b="0" i="0" dirty="0">
                <a:solidFill>
                  <a:srgbClr val="000048"/>
                </a:solidFill>
                <a:effectLst/>
                <a:latin typeface="Gellix"/>
              </a:rPr>
              <a:t>) to reduce the time to market for new features and stay ahead of the competition.</a:t>
            </a:r>
          </a:p>
          <a:p>
            <a:pPr algn="l">
              <a:spcBef>
                <a:spcPts val="600"/>
              </a:spcBef>
              <a:buFont typeface="Arial" panose="020B0604020202020204" pitchFamily="34" charset="0"/>
              <a:buChar char="•"/>
            </a:pPr>
            <a:r>
              <a:rPr lang="en-IN" b="1" i="0" dirty="0">
                <a:solidFill>
                  <a:srgbClr val="000048"/>
                </a:solidFill>
                <a:effectLst/>
                <a:latin typeface="Gellix"/>
              </a:rPr>
              <a:t>Empowered users.</a:t>
            </a:r>
            <a:r>
              <a:rPr lang="en-IN" b="0" i="0" dirty="0">
                <a:solidFill>
                  <a:srgbClr val="000048"/>
                </a:solidFill>
                <a:effectLst/>
                <a:latin typeface="Gellix"/>
              </a:rPr>
              <a:t> Increase productivity by empowering users with self-service options on cloud, such as portals, DevOps pipelines and executive and operational dashboards.</a:t>
            </a:r>
          </a:p>
        </p:txBody>
      </p:sp>
    </p:spTree>
    <p:extLst>
      <p:ext uri="{BB962C8B-B14F-4D97-AF65-F5344CB8AC3E}">
        <p14:creationId xmlns:p14="http://schemas.microsoft.com/office/powerpoint/2010/main" val="38297204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5FE05B-D64A-A34C-995E-CC35922C67AB}"/>
              </a:ext>
            </a:extLst>
          </p:cNvPr>
          <p:cNvPicPr>
            <a:picLocks noChangeAspect="1"/>
          </p:cNvPicPr>
          <p:nvPr/>
        </p:nvPicPr>
        <p:blipFill>
          <a:blip r:embed="rId2"/>
          <a:stretch>
            <a:fillRect/>
          </a:stretch>
        </p:blipFill>
        <p:spPr>
          <a:xfrm>
            <a:off x="510330" y="558236"/>
            <a:ext cx="11434020" cy="5914001"/>
          </a:xfrm>
          <a:prstGeom prst="rect">
            <a:avLst/>
          </a:prstGeom>
        </p:spPr>
      </p:pic>
    </p:spTree>
    <p:extLst>
      <p:ext uri="{BB962C8B-B14F-4D97-AF65-F5344CB8AC3E}">
        <p14:creationId xmlns:p14="http://schemas.microsoft.com/office/powerpoint/2010/main" val="25332411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EB8EAC-6830-794D-957D-148D6685C54B}"/>
              </a:ext>
            </a:extLst>
          </p:cNvPr>
          <p:cNvSpPr txBox="1"/>
          <p:nvPr/>
        </p:nvSpPr>
        <p:spPr>
          <a:xfrm>
            <a:off x="222813" y="561901"/>
            <a:ext cx="6094070" cy="523220"/>
          </a:xfrm>
          <a:prstGeom prst="rect">
            <a:avLst/>
          </a:prstGeom>
          <a:noFill/>
        </p:spPr>
        <p:txBody>
          <a:bodyPr wrap="square">
            <a:spAutoFit/>
          </a:bodyPr>
          <a:lstStyle/>
          <a:p>
            <a:pPr algn="l"/>
            <a:r>
              <a:rPr lang="en-IN" sz="2800" b="1" i="0" dirty="0">
                <a:solidFill>
                  <a:srgbClr val="171717"/>
                </a:solidFill>
                <a:effectLst/>
                <a:latin typeface="Segoe UI" panose="020B0502040204020203" pitchFamily="34" charset="0"/>
              </a:rPr>
              <a:t>Cloud deployment overview</a:t>
            </a:r>
          </a:p>
        </p:txBody>
      </p:sp>
      <p:sp>
        <p:nvSpPr>
          <p:cNvPr id="5" name="TextBox 4">
            <a:extLst>
              <a:ext uri="{FF2B5EF4-FFF2-40B4-BE49-F238E27FC236}">
                <a16:creationId xmlns:a16="http://schemas.microsoft.com/office/drawing/2014/main" id="{50DE6BDA-42D9-7046-BFA8-6F81EF660B0C}"/>
              </a:ext>
            </a:extLst>
          </p:cNvPr>
          <p:cNvSpPr txBox="1"/>
          <p:nvPr/>
        </p:nvSpPr>
        <p:spPr>
          <a:xfrm>
            <a:off x="326985" y="1261539"/>
            <a:ext cx="11143525" cy="3735895"/>
          </a:xfrm>
          <a:prstGeom prst="rect">
            <a:avLst/>
          </a:prstGeom>
          <a:noFill/>
        </p:spPr>
        <p:txBody>
          <a:bodyPr wrap="square">
            <a:spAutoFit/>
          </a:bodyPr>
          <a:lstStyle/>
          <a:p>
            <a:pPr algn="just">
              <a:lnSpc>
                <a:spcPct val="150000"/>
              </a:lnSpc>
            </a:pPr>
            <a:r>
              <a:rPr lang="en-IN" sz="2000" b="0" i="0" dirty="0">
                <a:solidFill>
                  <a:srgbClr val="171717"/>
                </a:solidFill>
                <a:effectLst/>
                <a:latin typeface="Segoe UI" panose="020B0502040204020203" pitchFamily="34" charset="0"/>
              </a:rPr>
              <a:t>Working with Microsoft to deploy finance and operations apps in the cloud requires that you understand the environment and subscription that you are deploying to, who can perform which tasks, and the data and customizations that you need to manage. We recommend that you sign up for the Full Microsoft FastTrack for Dynamics 365 to help speed your deployment and implementation - it's a program that provides training and consulting to help you realize business value faster. For more information, see </a:t>
            </a:r>
            <a:r>
              <a:rPr lang="en-IN" sz="2000" b="0" i="0" u="none" strike="noStrike" dirty="0">
                <a:effectLst/>
                <a:latin typeface="Segoe UI" panose="020B0502040204020203" pitchFamily="34" charset="0"/>
              </a:rPr>
              <a:t>Microsoft FastTrack</a:t>
            </a:r>
            <a:r>
              <a:rPr lang="en-IN" sz="2000" b="0" i="0" dirty="0">
                <a:solidFill>
                  <a:srgbClr val="171717"/>
                </a:solidFill>
                <a:effectLst/>
                <a:latin typeface="Segoe UI" panose="020B0502040204020203" pitchFamily="34" charset="0"/>
              </a:rPr>
              <a:t>. If you choose to use the Essentials FastTrack program instead, you will be using the Implementation Project Methodology in Lifecycle Services (LCS) to help you manage your implementation project.</a:t>
            </a:r>
            <a:endParaRPr lang="en-US" sz="2000" dirty="0"/>
          </a:p>
        </p:txBody>
      </p:sp>
    </p:spTree>
    <p:extLst>
      <p:ext uri="{BB962C8B-B14F-4D97-AF65-F5344CB8AC3E}">
        <p14:creationId xmlns:p14="http://schemas.microsoft.com/office/powerpoint/2010/main" val="17330865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258049-2970-3E4E-9C80-79F0D2EE184D}"/>
              </a:ext>
            </a:extLst>
          </p:cNvPr>
          <p:cNvPicPr>
            <a:picLocks noChangeAspect="1"/>
          </p:cNvPicPr>
          <p:nvPr/>
        </p:nvPicPr>
        <p:blipFill>
          <a:blip r:embed="rId2"/>
          <a:stretch>
            <a:fillRect/>
          </a:stretch>
        </p:blipFill>
        <p:spPr>
          <a:xfrm>
            <a:off x="277813" y="542924"/>
            <a:ext cx="11752262" cy="4886325"/>
          </a:xfrm>
          <a:prstGeom prst="rect">
            <a:avLst/>
          </a:prstGeom>
        </p:spPr>
      </p:pic>
    </p:spTree>
    <p:extLst>
      <p:ext uri="{BB962C8B-B14F-4D97-AF65-F5344CB8AC3E}">
        <p14:creationId xmlns:p14="http://schemas.microsoft.com/office/powerpoint/2010/main" val="7804124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74373E-4C86-4D4B-8C5C-C92415B48760}"/>
              </a:ext>
            </a:extLst>
          </p:cNvPr>
          <p:cNvPicPr>
            <a:picLocks noChangeAspect="1"/>
          </p:cNvPicPr>
          <p:nvPr/>
        </p:nvPicPr>
        <p:blipFill>
          <a:blip r:embed="rId2"/>
          <a:stretch>
            <a:fillRect/>
          </a:stretch>
        </p:blipFill>
        <p:spPr>
          <a:xfrm>
            <a:off x="457201" y="257175"/>
            <a:ext cx="11187112" cy="6343650"/>
          </a:xfrm>
          <a:prstGeom prst="rect">
            <a:avLst/>
          </a:prstGeom>
        </p:spPr>
      </p:pic>
    </p:spTree>
    <p:extLst>
      <p:ext uri="{BB962C8B-B14F-4D97-AF65-F5344CB8AC3E}">
        <p14:creationId xmlns:p14="http://schemas.microsoft.com/office/powerpoint/2010/main" val="17606929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AEC06C-6C2F-8744-AA1D-52EC0F0AB6CF}"/>
              </a:ext>
            </a:extLst>
          </p:cNvPr>
          <p:cNvSpPr/>
          <p:nvPr/>
        </p:nvSpPr>
        <p:spPr>
          <a:xfrm>
            <a:off x="4344007" y="2319152"/>
            <a:ext cx="3295646" cy="2585323"/>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Thank You!</a:t>
            </a:r>
          </a:p>
          <a:p>
            <a:pPr algn="ctr"/>
            <a:endParaRPr lang="en-GB" sz="5400" dirty="0">
              <a:ln w="0"/>
              <a:effectLst>
                <a:outerShdw blurRad="38100" dist="19050" dir="2700000" algn="tl" rotWithShape="0">
                  <a:schemeClr val="dk1">
                    <a:alpha val="40000"/>
                  </a:schemeClr>
                </a:outerShdw>
              </a:effectLst>
            </a:endParaRPr>
          </a:p>
          <a:p>
            <a:pPr algn="ctr"/>
            <a:r>
              <a:rPr lang="en-GB" sz="5400" b="0" cap="none" spc="0" dirty="0">
                <a:ln w="0"/>
                <a:solidFill>
                  <a:schemeClr val="tx1"/>
                </a:solidFill>
                <a:effectLst>
                  <a:outerShdw blurRad="38100" dist="19050" dir="2700000" algn="tl" rotWithShape="0">
                    <a:schemeClr val="dk1">
                      <a:alpha val="40000"/>
                    </a:schemeClr>
                  </a:outerShdw>
                </a:effectLst>
              </a:rPr>
              <a:t>Q&amp;A?</a:t>
            </a:r>
          </a:p>
        </p:txBody>
      </p:sp>
    </p:spTree>
    <p:extLst>
      <p:ext uri="{BB962C8B-B14F-4D97-AF65-F5344CB8AC3E}">
        <p14:creationId xmlns:p14="http://schemas.microsoft.com/office/powerpoint/2010/main" val="338349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676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3124200" y="274638"/>
            <a:ext cx="7086600" cy="868362"/>
          </a:xfrm>
        </p:spPr>
        <p:txBody>
          <a:bodyPr/>
          <a:lstStyle/>
          <a:p>
            <a:r>
              <a:rPr lang="en-US" dirty="0"/>
              <a:t>Dynamic Provisioning</a:t>
            </a:r>
          </a:p>
        </p:txBody>
      </p:sp>
      <p:sp>
        <p:nvSpPr>
          <p:cNvPr id="3" name="Content Placeholder 2"/>
          <p:cNvSpPr>
            <a:spLocks noGrp="1"/>
          </p:cNvSpPr>
          <p:nvPr>
            <p:ph idx="1"/>
          </p:nvPr>
        </p:nvSpPr>
        <p:spPr>
          <a:xfrm>
            <a:off x="1981200" y="1600201"/>
            <a:ext cx="8229600" cy="1219200"/>
          </a:xfrm>
        </p:spPr>
        <p:txBody>
          <a:bodyPr>
            <a:normAutofit fontScale="92500"/>
          </a:bodyPr>
          <a:lstStyle/>
          <a:p>
            <a:r>
              <a:rPr lang="en-US" dirty="0"/>
              <a:t>In traditional computing model, two common problems :</a:t>
            </a:r>
          </a:p>
          <a:p>
            <a:pPr lvl="1"/>
            <a:r>
              <a:rPr lang="en-US" dirty="0"/>
              <a:t>Underestimate system utilization which result in under provision</a:t>
            </a:r>
          </a:p>
        </p:txBody>
      </p:sp>
      <p:sp>
        <p:nvSpPr>
          <p:cNvPr id="7" name="Up Arrow 6"/>
          <p:cNvSpPr/>
          <p:nvPr/>
        </p:nvSpPr>
        <p:spPr>
          <a:xfrm rot="3513410">
            <a:off x="5482544" y="3566451"/>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5500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6324601" y="4712017"/>
            <a:ext cx="3920449" cy="1799680"/>
            <a:chOff x="1143000" y="2362201"/>
            <a:chExt cx="5881691" cy="2739898"/>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23355"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738441" y="4120398"/>
              <a:ext cx="1270280" cy="491998"/>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752006" y="2940357"/>
              <a:ext cx="1272685" cy="491998"/>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1"/>
              <a:ext cx="367849" cy="491998"/>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491998"/>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491998"/>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6324600" y="2823448"/>
            <a:ext cx="3924992" cy="1718692"/>
            <a:chOff x="1143000" y="2362201"/>
            <a:chExt cx="5916710" cy="2768450"/>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10636"/>
              <a:ext cx="626340" cy="160327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767369" y="4038599"/>
              <a:ext cx="1276364" cy="520551"/>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780931" y="2941322"/>
              <a:ext cx="1278779" cy="520551"/>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520551"/>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6" y="4572000"/>
              <a:ext cx="331133" cy="520551"/>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1" cy="520551"/>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676400" y="3733800"/>
            <a:ext cx="3650952" cy="1922726"/>
            <a:chOff x="1090563" y="2362201"/>
            <a:chExt cx="5964835" cy="3092151"/>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36229"/>
              <a:ext cx="678830" cy="1600711"/>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655989" y="4038600"/>
              <a:ext cx="1383329" cy="519718"/>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669450" y="2941321"/>
              <a:ext cx="1385948" cy="519718"/>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2935018" y="4934634"/>
              <a:ext cx="2028427" cy="519718"/>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519718"/>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6" y="4572000"/>
              <a:ext cx="331134" cy="519718"/>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1" y="4572000"/>
              <a:ext cx="381000" cy="519718"/>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7601482" y="4724400"/>
            <a:ext cx="1169294" cy="369332"/>
          </a:xfrm>
          <a:prstGeom prst="rect">
            <a:avLst/>
          </a:prstGeom>
          <a:noFill/>
        </p:spPr>
        <p:txBody>
          <a:bodyPr wrap="none" rtlCol="0">
            <a:spAutoFit/>
          </a:bodyPr>
          <a:lstStyle/>
          <a:p>
            <a:r>
              <a:rPr lang="en-US" b="1" i="1" dirty="0">
                <a:solidFill>
                  <a:schemeClr val="tx2">
                    <a:lumMod val="75000"/>
                  </a:schemeClr>
                </a:solidFill>
              </a:rPr>
              <a:t>Loss Users</a:t>
            </a:r>
          </a:p>
        </p:txBody>
      </p:sp>
      <p:sp>
        <p:nvSpPr>
          <p:cNvPr id="58" name="TextBox 57"/>
          <p:cNvSpPr txBox="1"/>
          <p:nvPr/>
        </p:nvSpPr>
        <p:spPr>
          <a:xfrm>
            <a:off x="7456860" y="2743200"/>
            <a:ext cx="1458541" cy="369332"/>
          </a:xfrm>
          <a:prstGeom prst="rect">
            <a:avLst/>
          </a:prstGeom>
          <a:noFill/>
        </p:spPr>
        <p:txBody>
          <a:bodyPr wrap="none" rtlCol="0">
            <a:spAutoFit/>
          </a:bodyPr>
          <a:lstStyle/>
          <a:p>
            <a:r>
              <a:rPr lang="en-US" b="1" i="1" dirty="0">
                <a:solidFill>
                  <a:schemeClr val="tx2">
                    <a:lumMod val="75000"/>
                  </a:schemeClr>
                </a:solidFill>
              </a:rPr>
              <a:t>Loss Revenue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1981200" y="1600200"/>
            <a:ext cx="8229600" cy="4953000"/>
          </a:xfrm>
        </p:spPr>
        <p:txBody>
          <a:bodyPr>
            <a:normAutofit lnSpcReduction="10000"/>
          </a:bodyPr>
          <a:lstStyle/>
          <a:p>
            <a:endParaRPr lang="en-US" dirty="0"/>
          </a:p>
          <a:p>
            <a:pPr lvl="1"/>
            <a:r>
              <a:rPr lang="en-US" dirty="0"/>
              <a:t>Overestimate system utilization which result in low utilization</a:t>
            </a:r>
            <a:br>
              <a:rPr lang="en-US" dirty="0"/>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endParaRPr lang="en-US" dirty="0">
              <a:latin typeface="Helvetica" charset="0"/>
            </a:endParaRPr>
          </a:p>
          <a:p>
            <a:r>
              <a:rPr lang="en-US" dirty="0"/>
              <a:t>How to solve this problem ??</a:t>
            </a:r>
          </a:p>
          <a:p>
            <a:pPr lvl="1"/>
            <a:r>
              <a:rPr lang="en-US" dirty="0"/>
              <a:t>Dynamically provision resources</a:t>
            </a:r>
          </a:p>
        </p:txBody>
      </p:sp>
      <p:sp>
        <p:nvSpPr>
          <p:cNvPr id="5" name="Rectangle 4"/>
          <p:cNvSpPr/>
          <p:nvPr/>
        </p:nvSpPr>
        <p:spPr bwMode="auto">
          <a:xfrm>
            <a:off x="3048000" y="2818507"/>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8001952"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7402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2590800" y="2590801"/>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0"/>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1981200" y="1600201"/>
            <a:ext cx="8229600" cy="2285999"/>
          </a:xfrm>
        </p:spPr>
        <p:txBody>
          <a:bodyPr/>
          <a:lstStyle/>
          <a:p>
            <a:r>
              <a:rPr lang="en-US" dirty="0"/>
              <a:t>Cloud resources should be provisioned dynamically</a:t>
            </a:r>
          </a:p>
          <a:p>
            <a:pPr lvl="1"/>
            <a:r>
              <a:rPr lang="en-US" dirty="0"/>
              <a:t>Meet seasonal demand variations</a:t>
            </a:r>
          </a:p>
          <a:p>
            <a:pPr lvl="1"/>
            <a:r>
              <a:rPr lang="en-US" dirty="0"/>
              <a:t>Meet demand variations between different industries</a:t>
            </a:r>
          </a:p>
          <a:p>
            <a:pPr lvl="1"/>
            <a:r>
              <a:rPr lang="en-US" dirty="0"/>
              <a:t>Meet burst demand for some extraordinary events</a:t>
            </a:r>
          </a:p>
        </p:txBody>
      </p:sp>
      <p:grpSp>
        <p:nvGrpSpPr>
          <p:cNvPr id="5" name="Group 37"/>
          <p:cNvGrpSpPr>
            <a:grpSpLocks/>
          </p:cNvGrpSpPr>
          <p:nvPr/>
        </p:nvGrpSpPr>
        <p:grpSpPr bwMode="auto">
          <a:xfrm>
            <a:off x="2184400" y="4343401"/>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1752600" y="3582988"/>
            <a:ext cx="3893200" cy="2439333"/>
            <a:chOff x="719863" y="3048794"/>
            <a:chExt cx="3972606"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82694" y="3630229"/>
              <a:ext cx="909775" cy="341216"/>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3" cy="1003162"/>
            </a:xfrm>
            <a:prstGeom prst="rect">
              <a:avLst/>
            </a:prstGeom>
            <a:noFill/>
          </p:spPr>
          <p:txBody>
            <a:bodyPr vert="vert270" wrap="none">
              <a:spAutoFit/>
            </a:bodyPr>
            <a:lstStyle/>
            <a:p>
              <a:pPr algn="ctr">
                <a:defRPr/>
              </a:pPr>
              <a:r>
                <a:rPr lang="en-US" sz="1500" b="1" dirty="0">
                  <a:latin typeface="Cambria" pitchFamily="18" charset="0"/>
                </a:rPr>
                <a:t>Resources</a:t>
              </a:r>
            </a:p>
          </p:txBody>
        </p:sp>
      </p:grpSp>
      <p:grpSp>
        <p:nvGrpSpPr>
          <p:cNvPr id="20" name="Group 37"/>
          <p:cNvGrpSpPr>
            <a:grpSpLocks/>
          </p:cNvGrpSpPr>
          <p:nvPr/>
        </p:nvGrpSpPr>
        <p:grpSpPr bwMode="auto">
          <a:xfrm>
            <a:off x="6365876" y="3581400"/>
            <a:ext cx="3895425" cy="2440710"/>
            <a:chOff x="4766102" y="3048003"/>
            <a:chExt cx="3970701"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817110" y="4474676"/>
              <a:ext cx="908819" cy="340993"/>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8"/>
            </a:xfrm>
            <a:prstGeom prst="rect">
              <a:avLst/>
            </a:prstGeom>
            <a:noFill/>
          </p:spPr>
          <p:txBody>
            <a:bodyPr vert="vert270" wrap="none">
              <a:spAutoFit/>
            </a:bodyPr>
            <a:lstStyle/>
            <a:p>
              <a:pPr algn="ctr">
                <a:defRPr/>
              </a:pPr>
              <a:r>
                <a:rPr lang="en-US" sz="1500" b="1" dirty="0">
                  <a:latin typeface="Cambria" pitchFamily="18" charset="0"/>
                </a:rPr>
                <a:t>Resources</a:t>
              </a: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5638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57" y="152400"/>
            <a:ext cx="10515600" cy="375104"/>
          </a:xfrm>
        </p:spPr>
        <p:txBody>
          <a:bodyPr>
            <a:normAutofit fontScale="90000"/>
          </a:bodyPr>
          <a:lstStyle/>
          <a:p>
            <a:r>
              <a:rPr lang="en-US" dirty="0"/>
              <a:t>Multi-tenant Design</a:t>
            </a:r>
          </a:p>
        </p:txBody>
      </p:sp>
      <p:sp>
        <p:nvSpPr>
          <p:cNvPr id="3" name="Content Placeholder 2"/>
          <p:cNvSpPr>
            <a:spLocks noGrp="1"/>
          </p:cNvSpPr>
          <p:nvPr>
            <p:ph idx="1"/>
          </p:nvPr>
        </p:nvSpPr>
        <p:spPr>
          <a:xfrm>
            <a:off x="529771" y="642257"/>
            <a:ext cx="11212286" cy="5105400"/>
          </a:xfrm>
        </p:spPr>
        <p:txBody>
          <a:bodyPr>
            <a:noAutofit/>
          </a:bodyPr>
          <a:lstStyle/>
          <a:p>
            <a:r>
              <a:rPr lang="en-US" dirty="0"/>
              <a:t>What is multi-tenant design?</a:t>
            </a:r>
          </a:p>
          <a:p>
            <a:pPr lvl="1"/>
            <a:r>
              <a:rPr lang="en-US" dirty="0"/>
              <a:t>Multi-tenant refers to a principle in software architecture where a single instance of the software runs on a server, serving multiple client organizations.</a:t>
            </a:r>
          </a:p>
          <a:p>
            <a:pPr lvl="1"/>
            <a:r>
              <a:rPr lang="en-US" dirty="0"/>
              <a:t>With a multi-tenant architecture, a software application is designed to virtually partition its data and configuration thus each client organization works with a customized virtual application instance.</a:t>
            </a:r>
            <a:br>
              <a:rPr lang="en-US" dirty="0"/>
            </a:br>
            <a:endParaRPr lang="en-US" dirty="0"/>
          </a:p>
          <a:p>
            <a:r>
              <a:rPr lang="en-US" dirty="0"/>
              <a:t> Client-oriented requirements :</a:t>
            </a:r>
          </a:p>
          <a:p>
            <a:pPr lvl="1"/>
            <a:r>
              <a:rPr lang="en-US" dirty="0"/>
              <a:t>Customization</a:t>
            </a:r>
          </a:p>
          <a:p>
            <a:pPr lvl="2"/>
            <a:r>
              <a:rPr lang="en-US" dirty="0"/>
              <a:t>Multi-tenant applications are typically required to provide a high degree of customization to support each target organization's needs.</a:t>
            </a:r>
          </a:p>
          <a:p>
            <a:pPr lvl="1"/>
            <a:r>
              <a:rPr lang="en-US" dirty="0"/>
              <a:t>Quality of service</a:t>
            </a:r>
          </a:p>
          <a:p>
            <a:pPr lvl="2"/>
            <a:r>
              <a:rPr lang="en-US" dirty="0"/>
              <a:t>Multi-tenant applications are expected to provide adequate levels of security and robustness.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F06BC1-2239-939D-1D4D-EB7B1AE8049F}"/>
              </a:ext>
            </a:extLst>
          </p:cNvPr>
          <p:cNvSpPr txBox="1"/>
          <p:nvPr/>
        </p:nvSpPr>
        <p:spPr>
          <a:xfrm>
            <a:off x="486228" y="431974"/>
            <a:ext cx="11219543" cy="5940088"/>
          </a:xfrm>
          <a:prstGeom prst="rect">
            <a:avLst/>
          </a:prstGeom>
          <a:noFill/>
        </p:spPr>
        <p:txBody>
          <a:bodyPr wrap="square">
            <a:spAutoFit/>
          </a:bodyPr>
          <a:lstStyle/>
          <a:p>
            <a:pPr algn="l"/>
            <a:r>
              <a:rPr lang="en-US" sz="2000" b="1" i="0" dirty="0">
                <a:solidFill>
                  <a:srgbClr val="112B32"/>
                </a:solidFill>
                <a:effectLst/>
                <a:latin typeface="Source Sans Pro" panose="020B0604020202020204" pitchFamily="34" charset="0"/>
              </a:rPr>
              <a:t>Composable business is a framework of ideas, architecture, and technology</a:t>
            </a:r>
          </a:p>
          <a:p>
            <a:pPr algn="l"/>
            <a:endParaRPr lang="en-US" sz="2000" b="1" i="0" dirty="0">
              <a:solidFill>
                <a:srgbClr val="112B32"/>
              </a:solidFill>
              <a:effectLst/>
              <a:latin typeface="Source Sans Pro" panose="020B0604020202020204" pitchFamily="34" charset="0"/>
            </a:endParaRPr>
          </a:p>
          <a:p>
            <a:pPr algn="l"/>
            <a:r>
              <a:rPr lang="en-US" sz="2000" b="0" i="0" dirty="0">
                <a:solidFill>
                  <a:srgbClr val="000000"/>
                </a:solidFill>
                <a:effectLst/>
                <a:latin typeface="Source Sans Pro" panose="020B0604020202020204" pitchFamily="34" charset="0"/>
              </a:rPr>
              <a:t>Generally speaking, a composable business can be divided into three main components:</a:t>
            </a:r>
          </a:p>
          <a:p>
            <a:pPr algn="l"/>
            <a:endParaRPr lang="en-US" sz="2000" b="0" i="0" dirty="0">
              <a:solidFill>
                <a:srgbClr val="000000"/>
              </a:solidFill>
              <a:effectLst/>
              <a:latin typeface="Source Sans Pro" panose="020B0604020202020204" pitchFamily="34" charset="0"/>
            </a:endParaRPr>
          </a:p>
          <a:p>
            <a:pPr algn="l">
              <a:buFont typeface="+mj-lt"/>
              <a:buAutoNum type="arabicPeriod"/>
            </a:pPr>
            <a:r>
              <a:rPr lang="en-US" sz="2000" b="1" i="0" dirty="0">
                <a:solidFill>
                  <a:srgbClr val="000000"/>
                </a:solidFill>
                <a:effectLst/>
                <a:latin typeface="inherit"/>
              </a:rPr>
              <a:t>Composable thinking </a:t>
            </a:r>
            <a:r>
              <a:rPr lang="en-US" sz="2000" b="0" i="0" dirty="0">
                <a:solidFill>
                  <a:srgbClr val="000000"/>
                </a:solidFill>
                <a:effectLst/>
                <a:latin typeface="inherit"/>
              </a:rPr>
              <a:t>refers to the idea that business and services can be designed from components that can be quickly adapted to changes in the business environment. </a:t>
            </a:r>
          </a:p>
          <a:p>
            <a:pPr algn="l">
              <a:buFont typeface="+mj-lt"/>
              <a:buAutoNum type="arabicPeriod"/>
            </a:pPr>
            <a:r>
              <a:rPr lang="en-US" sz="2000" b="1" i="0" dirty="0">
                <a:solidFill>
                  <a:srgbClr val="000000"/>
                </a:solidFill>
                <a:effectLst/>
                <a:latin typeface="inherit"/>
              </a:rPr>
              <a:t>Composable architecture </a:t>
            </a:r>
            <a:r>
              <a:rPr lang="en-US" sz="2000" b="0" i="0" dirty="0">
                <a:solidFill>
                  <a:srgbClr val="000000"/>
                </a:solidFill>
                <a:effectLst/>
                <a:latin typeface="inherit"/>
              </a:rPr>
              <a:t>refers to a modeling approach in which the digital architecture is built on a strong API-centric mindset, and business functions are encapsulated into interchangeable components. Composability starts from the development of the existing architecture, unlike many others that require replacement.</a:t>
            </a:r>
          </a:p>
          <a:p>
            <a:pPr algn="l">
              <a:buFont typeface="+mj-lt"/>
              <a:buAutoNum type="arabicPeriod"/>
            </a:pPr>
            <a:endParaRPr lang="en-US" sz="2000" b="0" i="0" dirty="0">
              <a:solidFill>
                <a:srgbClr val="000000"/>
              </a:solidFill>
              <a:effectLst/>
              <a:latin typeface="inherit"/>
            </a:endParaRPr>
          </a:p>
          <a:p>
            <a:pPr algn="l">
              <a:buFont typeface="+mj-lt"/>
              <a:buAutoNum type="arabicPeriod"/>
            </a:pPr>
            <a:r>
              <a:rPr lang="en-US" sz="2000" b="1" i="0" dirty="0">
                <a:solidFill>
                  <a:srgbClr val="000000"/>
                </a:solidFill>
                <a:effectLst/>
                <a:latin typeface="inherit"/>
              </a:rPr>
              <a:t>Composable technologies</a:t>
            </a:r>
            <a:r>
              <a:rPr lang="en-US" sz="2000" b="0" i="0" dirty="0">
                <a:solidFill>
                  <a:srgbClr val="000000"/>
                </a:solidFill>
                <a:effectLst/>
                <a:latin typeface="inherit"/>
              </a:rPr>
              <a:t> is a generic term for modern products, systems, components, microservices, or other software-based elements implemented in an API-based interconnected way.</a:t>
            </a:r>
          </a:p>
          <a:p>
            <a:pPr algn="l">
              <a:buFont typeface="+mj-lt"/>
              <a:buAutoNum type="arabicPeriod"/>
            </a:pPr>
            <a:endParaRPr lang="en-US" sz="2000" b="0" i="0" dirty="0">
              <a:solidFill>
                <a:srgbClr val="000000"/>
              </a:solidFill>
              <a:effectLst/>
              <a:latin typeface="inherit"/>
            </a:endParaRPr>
          </a:p>
          <a:p>
            <a:pPr algn="l"/>
            <a:r>
              <a:rPr lang="en-US" sz="2000" b="0" i="0" dirty="0">
                <a:solidFill>
                  <a:srgbClr val="000000"/>
                </a:solidFill>
                <a:effectLst/>
                <a:latin typeface="Source Sans Pro" panose="020B0604020202020204" pitchFamily="34" charset="0"/>
              </a:rPr>
              <a:t>The principles of composability can be applied either to a single component or consistently to all. The greatest business benefit is achieved by first embracing a composable paradigm, the principles of which form the basis for the development roadmap of the composable business architecture. The development roadmap provides a concrete vision of which technological solutions can be used to achieve the desired state, step by step.</a:t>
            </a:r>
          </a:p>
        </p:txBody>
      </p:sp>
    </p:spTree>
    <p:extLst>
      <p:ext uri="{BB962C8B-B14F-4D97-AF65-F5344CB8AC3E}">
        <p14:creationId xmlns:p14="http://schemas.microsoft.com/office/powerpoint/2010/main" val="3885968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05491F-1100-E5E3-BD2E-7081CA429650}"/>
              </a:ext>
            </a:extLst>
          </p:cNvPr>
          <p:cNvSpPr txBox="1"/>
          <p:nvPr/>
        </p:nvSpPr>
        <p:spPr>
          <a:xfrm>
            <a:off x="478971" y="443567"/>
            <a:ext cx="11292115" cy="5139869"/>
          </a:xfrm>
          <a:prstGeom prst="rect">
            <a:avLst/>
          </a:prstGeom>
          <a:noFill/>
        </p:spPr>
        <p:txBody>
          <a:bodyPr wrap="square">
            <a:spAutoFit/>
          </a:bodyPr>
          <a:lstStyle/>
          <a:p>
            <a:pPr algn="l">
              <a:spcBef>
                <a:spcPts val="600"/>
              </a:spcBef>
            </a:pPr>
            <a:r>
              <a:rPr lang="en-US" b="1" i="0" dirty="0">
                <a:solidFill>
                  <a:srgbClr val="112B32"/>
                </a:solidFill>
                <a:effectLst/>
                <a:latin typeface="Source Sans Pro" panose="020B0503030403020204" pitchFamily="34" charset="0"/>
              </a:rPr>
              <a:t>Benefits of composable business</a:t>
            </a:r>
          </a:p>
          <a:p>
            <a:pPr algn="l">
              <a:spcBef>
                <a:spcPts val="600"/>
              </a:spcBef>
              <a:buFont typeface="Arial" panose="020B0604020202020204" pitchFamily="34" charset="0"/>
              <a:buChar char="•"/>
            </a:pPr>
            <a:r>
              <a:rPr lang="en-US" b="1" i="0" dirty="0">
                <a:solidFill>
                  <a:srgbClr val="000000"/>
                </a:solidFill>
                <a:effectLst/>
                <a:latin typeface="inherit"/>
              </a:rPr>
              <a:t>Speed: </a:t>
            </a:r>
            <a:r>
              <a:rPr lang="en-US" b="0" i="0" dirty="0">
                <a:solidFill>
                  <a:srgbClr val="000000"/>
                </a:solidFill>
                <a:effectLst/>
                <a:latin typeface="inherit"/>
              </a:rPr>
              <a:t>New product and service ideas can be brought into production much faster than in traditional development.</a:t>
            </a:r>
          </a:p>
          <a:p>
            <a:pPr algn="l">
              <a:spcBef>
                <a:spcPts val="600"/>
              </a:spcBef>
              <a:buFont typeface="Arial" panose="020B0604020202020204" pitchFamily="34" charset="0"/>
              <a:buChar char="•"/>
            </a:pPr>
            <a:r>
              <a:rPr lang="en-US" b="1" i="0" dirty="0">
                <a:solidFill>
                  <a:srgbClr val="000000"/>
                </a:solidFill>
                <a:effectLst/>
                <a:latin typeface="inherit"/>
              </a:rPr>
              <a:t>Adaptability:</a:t>
            </a:r>
            <a:r>
              <a:rPr lang="en-US" b="0" i="0" dirty="0">
                <a:solidFill>
                  <a:srgbClr val="000000"/>
                </a:solidFill>
                <a:effectLst/>
                <a:latin typeface="inherit"/>
              </a:rPr>
              <a:t> packaged capabilities allow businesses to be reorganized more quickly than traditional monolithic architectural models.</a:t>
            </a:r>
          </a:p>
          <a:p>
            <a:pPr algn="l">
              <a:spcBef>
                <a:spcPts val="600"/>
              </a:spcBef>
              <a:buFont typeface="Arial" panose="020B0604020202020204" pitchFamily="34" charset="0"/>
              <a:buChar char="•"/>
            </a:pPr>
            <a:r>
              <a:rPr lang="en-US" b="1" i="0" dirty="0">
                <a:solidFill>
                  <a:srgbClr val="000000"/>
                </a:solidFill>
                <a:effectLst/>
                <a:latin typeface="inherit"/>
              </a:rPr>
              <a:t>Freedom of choice:</a:t>
            </a:r>
            <a:r>
              <a:rPr lang="en-US" b="0" i="0" dirty="0">
                <a:solidFill>
                  <a:srgbClr val="000000"/>
                </a:solidFill>
                <a:effectLst/>
                <a:latin typeface="inherit"/>
              </a:rPr>
              <a:t> the ability to mix and match business capabilities more freely means that development can be done without compromising needs. </a:t>
            </a:r>
          </a:p>
          <a:p>
            <a:pPr algn="l">
              <a:spcBef>
                <a:spcPts val="600"/>
              </a:spcBef>
              <a:buFont typeface="Arial" panose="020B0604020202020204" pitchFamily="34" charset="0"/>
              <a:buChar char="•"/>
            </a:pPr>
            <a:r>
              <a:rPr lang="en-US" b="1" i="0" dirty="0">
                <a:solidFill>
                  <a:srgbClr val="000000"/>
                </a:solidFill>
                <a:effectLst/>
                <a:latin typeface="inherit"/>
              </a:rPr>
              <a:t>Resilience:</a:t>
            </a:r>
            <a:r>
              <a:rPr lang="en-US" b="0" i="0" dirty="0">
                <a:solidFill>
                  <a:srgbClr val="000000"/>
                </a:solidFill>
                <a:effectLst/>
                <a:latin typeface="inherit"/>
              </a:rPr>
              <a:t> packaged business capabilities consist of independent units that can be modified to make the business more resilient to turbulence in its environment.  </a:t>
            </a:r>
          </a:p>
          <a:p>
            <a:pPr algn="l">
              <a:spcBef>
                <a:spcPts val="600"/>
              </a:spcBef>
              <a:buFont typeface="Arial" panose="020B0604020202020204" pitchFamily="34" charset="0"/>
              <a:buChar char="•"/>
            </a:pPr>
            <a:r>
              <a:rPr lang="en-US" b="1" i="0" dirty="0">
                <a:solidFill>
                  <a:srgbClr val="000000"/>
                </a:solidFill>
                <a:effectLst/>
                <a:latin typeface="inherit"/>
              </a:rPr>
              <a:t>Compatibility</a:t>
            </a:r>
            <a:r>
              <a:rPr lang="en-US" b="0" i="0" dirty="0">
                <a:solidFill>
                  <a:srgbClr val="000000"/>
                </a:solidFill>
                <a:effectLst/>
                <a:latin typeface="inherit"/>
              </a:rPr>
              <a:t>: the journey towards scalability can typically start by building on the existing architecture, piece by piece.</a:t>
            </a:r>
          </a:p>
          <a:p>
            <a:pPr algn="l">
              <a:spcBef>
                <a:spcPts val="600"/>
              </a:spcBef>
              <a:buFont typeface="Arial" panose="020B0604020202020204" pitchFamily="34" charset="0"/>
              <a:buChar char="•"/>
            </a:pPr>
            <a:r>
              <a:rPr lang="en-US" b="1" i="0" dirty="0">
                <a:solidFill>
                  <a:srgbClr val="000000"/>
                </a:solidFill>
                <a:effectLst/>
                <a:latin typeface="inherit"/>
              </a:rPr>
              <a:t>Versatility:</a:t>
            </a:r>
            <a:r>
              <a:rPr lang="en-US" b="0" i="0" dirty="0">
                <a:solidFill>
                  <a:srgbClr val="000000"/>
                </a:solidFill>
                <a:effectLst/>
                <a:latin typeface="inherit"/>
              </a:rPr>
              <a:t> a composable approach gives great freedom to leverage existing applications, products, and components, but leaves room for company-specific applications. </a:t>
            </a:r>
          </a:p>
          <a:p>
            <a:pPr algn="l">
              <a:spcBef>
                <a:spcPts val="600"/>
              </a:spcBef>
              <a:buFont typeface="Arial" panose="020B0604020202020204" pitchFamily="34" charset="0"/>
              <a:buChar char="•"/>
            </a:pPr>
            <a:r>
              <a:rPr lang="en-US" b="1" i="0" dirty="0">
                <a:solidFill>
                  <a:srgbClr val="000000"/>
                </a:solidFill>
                <a:effectLst/>
                <a:latin typeface="inherit"/>
              </a:rPr>
              <a:t>Cost benefits:</a:t>
            </a:r>
            <a:r>
              <a:rPr lang="en-US" b="0" i="0" dirty="0">
                <a:solidFill>
                  <a:srgbClr val="000000"/>
                </a:solidFill>
                <a:effectLst/>
                <a:latin typeface="inherit"/>
              </a:rPr>
              <a:t> once the business architecture is sufficiently implemented according to the principles of composability, the overall cost of development will decrease in the long run. This is due to its versatility and reusability.</a:t>
            </a:r>
          </a:p>
          <a:p>
            <a:pPr algn="l">
              <a:spcBef>
                <a:spcPts val="600"/>
              </a:spcBef>
              <a:buFont typeface="Arial" panose="020B0604020202020204" pitchFamily="34" charset="0"/>
              <a:buChar char="•"/>
            </a:pPr>
            <a:r>
              <a:rPr lang="en-US" b="1" i="0" dirty="0">
                <a:solidFill>
                  <a:srgbClr val="000000"/>
                </a:solidFill>
                <a:effectLst/>
                <a:latin typeface="inherit"/>
              </a:rPr>
              <a:t>Digital maturity:</a:t>
            </a:r>
            <a:r>
              <a:rPr lang="en-US" b="0" i="0" dirty="0">
                <a:solidFill>
                  <a:srgbClr val="000000"/>
                </a:solidFill>
                <a:effectLst/>
                <a:latin typeface="inherit"/>
              </a:rPr>
              <a:t> leveraging the principles of composability is a way to accelerate the growth of your organization’s digital maturity. The composability paradigm explicitly starts with business capabilities, not technology products.</a:t>
            </a:r>
          </a:p>
        </p:txBody>
      </p:sp>
    </p:spTree>
    <p:extLst>
      <p:ext uri="{BB962C8B-B14F-4D97-AF65-F5344CB8AC3E}">
        <p14:creationId xmlns:p14="http://schemas.microsoft.com/office/powerpoint/2010/main" val="1255480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B5045B-123F-325A-4F49-6598016ADD52}"/>
              </a:ext>
            </a:extLst>
          </p:cNvPr>
          <p:cNvSpPr txBox="1"/>
          <p:nvPr/>
        </p:nvSpPr>
        <p:spPr>
          <a:xfrm>
            <a:off x="580571" y="339474"/>
            <a:ext cx="11176000" cy="5632311"/>
          </a:xfrm>
          <a:prstGeom prst="rect">
            <a:avLst/>
          </a:prstGeom>
          <a:noFill/>
        </p:spPr>
        <p:txBody>
          <a:bodyPr wrap="square">
            <a:spAutoFit/>
          </a:bodyPr>
          <a:lstStyle/>
          <a:p>
            <a:pPr algn="just"/>
            <a:r>
              <a:rPr lang="en-US" sz="2000" b="1" i="0" dirty="0">
                <a:solidFill>
                  <a:srgbClr val="112B32"/>
                </a:solidFill>
                <a:effectLst/>
                <a:latin typeface="Source Sans Pro" panose="020B0503030403020204" pitchFamily="34" charset="0"/>
              </a:rPr>
              <a:t>Technologies for composable business</a:t>
            </a:r>
          </a:p>
          <a:p>
            <a:pPr algn="just"/>
            <a:endParaRPr lang="en-US" sz="2000" b="1" i="0" dirty="0">
              <a:solidFill>
                <a:srgbClr val="112B32"/>
              </a:solidFill>
              <a:effectLst/>
              <a:latin typeface="Source Sans Pro" panose="020B0503030403020204" pitchFamily="34" charset="0"/>
            </a:endParaRPr>
          </a:p>
          <a:p>
            <a:pPr algn="just"/>
            <a:r>
              <a:rPr lang="en-US" sz="2000" b="0" i="0" dirty="0">
                <a:solidFill>
                  <a:srgbClr val="000000"/>
                </a:solidFill>
                <a:effectLst/>
                <a:latin typeface="Source Sans Pro" panose="020B0503030403020204" pitchFamily="34" charset="0"/>
              </a:rPr>
              <a:t>Composability is usually associated in a technical sense with an implementation model based on the </a:t>
            </a:r>
            <a:r>
              <a:rPr lang="en-US" sz="2000" b="1" i="0" dirty="0">
                <a:solidFill>
                  <a:srgbClr val="000000"/>
                </a:solidFill>
                <a:effectLst/>
                <a:latin typeface="inherit"/>
              </a:rPr>
              <a:t>MACH architecture</a:t>
            </a:r>
            <a:r>
              <a:rPr lang="en-US" sz="2000" b="0" i="0" dirty="0">
                <a:solidFill>
                  <a:srgbClr val="000000"/>
                </a:solidFill>
                <a:effectLst/>
                <a:latin typeface="Source Sans Pro" panose="020B0503030403020204" pitchFamily="34" charset="0"/>
              </a:rPr>
              <a:t>. MACH architecture means microservices, API-centricity, cloud, and the use of a headless model. MACH is therefore a good representation of a technology platform that can be used to create entirely new, scalable business capabilities. However, there is much more to the composable business.</a:t>
            </a:r>
          </a:p>
          <a:p>
            <a:pPr algn="just"/>
            <a:endParaRPr lang="en-US" sz="2000" b="0" i="0" dirty="0">
              <a:solidFill>
                <a:srgbClr val="000000"/>
              </a:solidFill>
              <a:effectLst/>
              <a:latin typeface="Source Sans Pro" panose="020B0503030403020204" pitchFamily="34" charset="0"/>
            </a:endParaRPr>
          </a:p>
          <a:p>
            <a:pPr algn="just"/>
            <a:r>
              <a:rPr lang="en-US" sz="2000" b="1" i="0" dirty="0">
                <a:solidFill>
                  <a:srgbClr val="000000"/>
                </a:solidFill>
                <a:effectLst/>
                <a:latin typeface="inherit"/>
              </a:rPr>
              <a:t>One of the advantages of composability is the freedom it allows in building a digital architecture. </a:t>
            </a:r>
            <a:r>
              <a:rPr lang="en-US" sz="2000" b="0" i="0" dirty="0">
                <a:solidFill>
                  <a:srgbClr val="000000"/>
                </a:solidFill>
                <a:effectLst/>
                <a:latin typeface="Source Sans Pro" panose="020B0503030403020204" pitchFamily="34" charset="0"/>
              </a:rPr>
              <a:t>An organization is free to leverage off-the-shelf products and services that implement the principles of composability, build customized solutions to meet specific needs, and integrate them all into the existing digital architecture.</a:t>
            </a:r>
          </a:p>
          <a:p>
            <a:pPr algn="just"/>
            <a:endParaRPr lang="en-US" sz="2000" b="0" i="0" dirty="0">
              <a:solidFill>
                <a:srgbClr val="000000"/>
              </a:solidFill>
              <a:effectLst/>
              <a:latin typeface="Source Sans Pro" panose="020B0503030403020204" pitchFamily="34" charset="0"/>
            </a:endParaRPr>
          </a:p>
          <a:p>
            <a:pPr algn="just"/>
            <a:r>
              <a:rPr lang="en-US" sz="2000" b="1" i="0" dirty="0">
                <a:solidFill>
                  <a:srgbClr val="000000"/>
                </a:solidFill>
                <a:effectLst/>
                <a:latin typeface="inherit"/>
              </a:rPr>
              <a:t>Opening an online shop is a simplified example of composability.</a:t>
            </a:r>
            <a:r>
              <a:rPr lang="en-US" sz="2000" b="0" i="0" dirty="0">
                <a:solidFill>
                  <a:srgbClr val="000000"/>
                </a:solidFill>
                <a:effectLst/>
                <a:latin typeface="Source Sans Pro" panose="020B0503030403020204" pitchFamily="34" charset="0"/>
              </a:rPr>
              <a:t> The traditional way of opening an online store has been to use a variety of off-the-shelf components or products, which have been refined in terms of functionality but limited in terms of customization. Typical bottlenecks include the shopping cart process, customizability of customer interfaces, or more complex customer-specific pricing and tax rules. </a:t>
            </a:r>
          </a:p>
        </p:txBody>
      </p:sp>
    </p:spTree>
    <p:extLst>
      <p:ext uri="{BB962C8B-B14F-4D97-AF65-F5344CB8AC3E}">
        <p14:creationId xmlns:p14="http://schemas.microsoft.com/office/powerpoint/2010/main" val="3764962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C33E59B4-049A-6224-FA5F-1C9CB526C9CF}"/>
              </a:ext>
            </a:extLst>
          </p:cNvPr>
          <p:cNvSpPr>
            <a:spLocks noGrp="1"/>
          </p:cNvSpPr>
          <p:nvPr>
            <p:ph type="title"/>
          </p:nvPr>
        </p:nvSpPr>
        <p:spPr>
          <a:xfrm>
            <a:off x="2136775" y="228600"/>
            <a:ext cx="8153400" cy="990600"/>
          </a:xfrm>
        </p:spPr>
        <p:txBody>
          <a:bodyPr/>
          <a:lstStyle/>
          <a:p>
            <a:r>
              <a:rPr lang="en-GB" altLang="en-US"/>
              <a:t>What is Cloud Computing?</a:t>
            </a:r>
          </a:p>
        </p:txBody>
      </p:sp>
      <p:sp>
        <p:nvSpPr>
          <p:cNvPr id="6148" name="Slide Number Placeholder 7">
            <a:extLst>
              <a:ext uri="{FF2B5EF4-FFF2-40B4-BE49-F238E27FC236}">
                <a16:creationId xmlns:a16="http://schemas.microsoft.com/office/drawing/2014/main" id="{4EB6A54A-C7EB-7C81-6387-B0B47B9900D0}"/>
              </a:ext>
            </a:extLst>
          </p:cNvPr>
          <p:cNvSpPr>
            <a:spLocks noGrp="1"/>
          </p:cNvSpPr>
          <p:nvPr>
            <p:ph type="sldNum" sz="quarter" idx="12"/>
          </p:nvPr>
        </p:nvSpPr>
        <p:spPr bwMode="auto">
          <a:ln>
            <a:miter lim="800000"/>
            <a:headEnd/>
            <a:tailEnd/>
          </a:ln>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80000"/>
              </a:lnSpc>
            </a:pPr>
            <a:fld id="{CA902748-BFAE-466C-8DCA-64DC55F80F98}" type="slidenum">
              <a:rPr lang="en-GB" altLang="en-US" sz="1200">
                <a:solidFill>
                  <a:srgbClr val="FFFFFF"/>
                </a:solidFill>
              </a:rPr>
              <a:pPr eaLnBrk="1" hangingPunct="1">
                <a:lnSpc>
                  <a:spcPct val="80000"/>
                </a:lnSpc>
              </a:pPr>
              <a:t>2</a:t>
            </a:fld>
            <a:endParaRPr lang="en-GB" altLang="en-US" sz="1200">
              <a:solidFill>
                <a:srgbClr val="FFFFFF"/>
              </a:solidFill>
            </a:endParaRPr>
          </a:p>
        </p:txBody>
      </p:sp>
      <p:sp>
        <p:nvSpPr>
          <p:cNvPr id="5123" name="Content Placeholder 2">
            <a:extLst>
              <a:ext uri="{FF2B5EF4-FFF2-40B4-BE49-F238E27FC236}">
                <a16:creationId xmlns:a16="http://schemas.microsoft.com/office/drawing/2014/main" id="{8333323B-D58F-3875-2B50-7549A9ED9B45}"/>
              </a:ext>
            </a:extLst>
          </p:cNvPr>
          <p:cNvSpPr>
            <a:spLocks noGrp="1"/>
          </p:cNvSpPr>
          <p:nvPr>
            <p:ph sz="quarter" idx="1"/>
          </p:nvPr>
        </p:nvSpPr>
        <p:spPr>
          <a:xfrm>
            <a:off x="2136775" y="1600200"/>
            <a:ext cx="8153400" cy="4495800"/>
          </a:xfrm>
        </p:spPr>
        <p:txBody>
          <a:bodyPr>
            <a:normAutofit lnSpcReduction="10000"/>
          </a:bodyPr>
          <a:lstStyle/>
          <a:p>
            <a:pPr marL="320040" indent="-320040">
              <a:buFont typeface="Wingdings"/>
              <a:buChar char=""/>
              <a:defRPr/>
            </a:pPr>
            <a:r>
              <a:rPr lang="en-US" sz="2400" b="1"/>
              <a:t>Cloud Computing </a:t>
            </a:r>
            <a:r>
              <a:rPr lang="en-US" sz="2400"/>
              <a:t>is a general term used to describe a new class of network based computing that takes place over the Internet, </a:t>
            </a:r>
          </a:p>
          <a:p>
            <a:pPr marL="640080" lvl="1" indent="-274320">
              <a:buFont typeface="Wingdings 2"/>
              <a:buChar char=""/>
              <a:defRPr/>
            </a:pPr>
            <a:r>
              <a:rPr lang="en-US"/>
              <a:t>basically a step on from Utility Computing</a:t>
            </a:r>
          </a:p>
          <a:p>
            <a:pPr marL="640080" lvl="1" indent="-274320">
              <a:buFont typeface="Wingdings 2"/>
              <a:buChar char=""/>
              <a:defRPr/>
            </a:pPr>
            <a:r>
              <a:rPr lang="en-US"/>
              <a:t>a collection/group of integrated and networked hardware, software and Internet infrastructure (called a platform).</a:t>
            </a:r>
          </a:p>
          <a:p>
            <a:pPr marL="640080" lvl="1" indent="-274320">
              <a:buFont typeface="Wingdings 2"/>
              <a:buChar char=""/>
              <a:defRPr/>
            </a:pPr>
            <a:r>
              <a:rPr lang="en-US"/>
              <a:t>Using the Internet for communication and transport provides hardware, software and networking services to clients</a:t>
            </a:r>
          </a:p>
          <a:p>
            <a:pPr marL="320040" indent="-320040">
              <a:buFont typeface="Wingdings"/>
              <a:buChar char=""/>
              <a:defRPr/>
            </a:pPr>
            <a:r>
              <a:rPr lang="en-US" sz="2400"/>
              <a:t>These platforms hide the complexity and details of the underlying infrastructure from users and applications by providing very simple graphical interface or API (Applications Programming Interface).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5123">
                                            <p:txEl>
                                              <p:pRg st="1" end="1"/>
                                            </p:txEl>
                                          </p:spTgt>
                                        </p:tgtEl>
                                        <p:attrNameLst>
                                          <p:attrName>style.visibility</p:attrName>
                                        </p:attrNameLst>
                                      </p:cBhvr>
                                      <p:to>
                                        <p:strVal val="visible"/>
                                      </p:to>
                                    </p:set>
                                    <p:animEffect transition="in" filter="randombar(horizontal)">
                                      <p:cBhvr>
                                        <p:cTn id="7" dur="500"/>
                                        <p:tgtEl>
                                          <p:spTgt spid="512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123">
                                            <p:txEl>
                                              <p:pRg st="2" end="2"/>
                                            </p:txEl>
                                          </p:spTgt>
                                        </p:tgtEl>
                                        <p:attrNameLst>
                                          <p:attrName>style.visibility</p:attrName>
                                        </p:attrNameLst>
                                      </p:cBhvr>
                                      <p:to>
                                        <p:strVal val="visible"/>
                                      </p:to>
                                    </p:set>
                                    <p:animEffect transition="in" filter="randombar(horizontal)">
                                      <p:cBhvr>
                                        <p:cTn id="10" dur="500"/>
                                        <p:tgtEl>
                                          <p:spTgt spid="512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123">
                                            <p:txEl>
                                              <p:pRg st="3" end="3"/>
                                            </p:txEl>
                                          </p:spTgt>
                                        </p:tgtEl>
                                        <p:attrNameLst>
                                          <p:attrName>style.visibility</p:attrName>
                                        </p:attrNameLst>
                                      </p:cBhvr>
                                      <p:to>
                                        <p:strVal val="visible"/>
                                      </p:to>
                                    </p:set>
                                    <p:animEffect transition="in" filter="randombar(horizontal)">
                                      <p:cBhvr>
                                        <p:cTn id="13" dur="500"/>
                                        <p:tgtEl>
                                          <p:spTgt spid="512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10" fill="hold" nodeType="clickEffect">
                                  <p:stCondLst>
                                    <p:cond delay="0"/>
                                  </p:stCondLst>
                                  <p:childTnLst>
                                    <p:set>
                                      <p:cBhvr>
                                        <p:cTn id="17" dur="1" fill="hold">
                                          <p:stCondLst>
                                            <p:cond delay="0"/>
                                          </p:stCondLst>
                                        </p:cTn>
                                        <p:tgtEl>
                                          <p:spTgt spid="5123">
                                            <p:txEl>
                                              <p:pRg st="4" end="4"/>
                                            </p:txEl>
                                          </p:spTgt>
                                        </p:tgtEl>
                                        <p:attrNameLst>
                                          <p:attrName>style.visibility</p:attrName>
                                        </p:attrNameLst>
                                      </p:cBhvr>
                                      <p:to>
                                        <p:strVal val="visible"/>
                                      </p:to>
                                    </p:set>
                                    <p:animEffect transition="in" filter="randombar(horizontal)">
                                      <p:cBhvr>
                                        <p:cTn id="18"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9BC20F-3409-0217-5001-02D97F35D31F}"/>
              </a:ext>
            </a:extLst>
          </p:cNvPr>
          <p:cNvPicPr>
            <a:picLocks noChangeAspect="1"/>
          </p:cNvPicPr>
          <p:nvPr/>
        </p:nvPicPr>
        <p:blipFill>
          <a:blip r:embed="rId2"/>
          <a:stretch>
            <a:fillRect/>
          </a:stretch>
        </p:blipFill>
        <p:spPr>
          <a:xfrm>
            <a:off x="680123" y="350796"/>
            <a:ext cx="11276350" cy="5953022"/>
          </a:xfrm>
          <a:prstGeom prst="rect">
            <a:avLst/>
          </a:prstGeom>
        </p:spPr>
      </p:pic>
    </p:spTree>
    <p:extLst>
      <p:ext uri="{BB962C8B-B14F-4D97-AF65-F5344CB8AC3E}">
        <p14:creationId xmlns:p14="http://schemas.microsoft.com/office/powerpoint/2010/main" val="20147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1C36A7-B03A-D39D-BCCA-91735C7353DB}"/>
              </a:ext>
            </a:extLst>
          </p:cNvPr>
          <p:cNvPicPr>
            <a:picLocks noChangeAspect="1"/>
          </p:cNvPicPr>
          <p:nvPr/>
        </p:nvPicPr>
        <p:blipFill>
          <a:blip r:embed="rId2"/>
          <a:stretch>
            <a:fillRect/>
          </a:stretch>
        </p:blipFill>
        <p:spPr>
          <a:xfrm>
            <a:off x="997494" y="637870"/>
            <a:ext cx="10834288" cy="5762930"/>
          </a:xfrm>
          <a:prstGeom prst="rect">
            <a:avLst/>
          </a:prstGeom>
        </p:spPr>
      </p:pic>
    </p:spTree>
    <p:extLst>
      <p:ext uri="{BB962C8B-B14F-4D97-AF65-F5344CB8AC3E}">
        <p14:creationId xmlns:p14="http://schemas.microsoft.com/office/powerpoint/2010/main" val="1382817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17F8BD-256D-A64B-B5A4-B5539A3F0C98}"/>
              </a:ext>
            </a:extLst>
          </p:cNvPr>
          <p:cNvPicPr>
            <a:picLocks noChangeAspect="1"/>
          </p:cNvPicPr>
          <p:nvPr/>
        </p:nvPicPr>
        <p:blipFill>
          <a:blip r:embed="rId2"/>
          <a:stretch>
            <a:fillRect/>
          </a:stretch>
        </p:blipFill>
        <p:spPr>
          <a:xfrm>
            <a:off x="423862" y="333496"/>
            <a:ext cx="11344275" cy="5335435"/>
          </a:xfrm>
          <a:prstGeom prst="rect">
            <a:avLst/>
          </a:prstGeom>
        </p:spPr>
      </p:pic>
    </p:spTree>
    <p:extLst>
      <p:ext uri="{BB962C8B-B14F-4D97-AF65-F5344CB8AC3E}">
        <p14:creationId xmlns:p14="http://schemas.microsoft.com/office/powerpoint/2010/main" val="799732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8DD2B7-A39E-6A45-A359-F54EDA5C9D3F}"/>
              </a:ext>
            </a:extLst>
          </p:cNvPr>
          <p:cNvPicPr>
            <a:picLocks noChangeAspect="1"/>
          </p:cNvPicPr>
          <p:nvPr/>
        </p:nvPicPr>
        <p:blipFill>
          <a:blip r:embed="rId2"/>
          <a:stretch>
            <a:fillRect/>
          </a:stretch>
        </p:blipFill>
        <p:spPr>
          <a:xfrm>
            <a:off x="842962" y="646113"/>
            <a:ext cx="10301287" cy="5683250"/>
          </a:xfrm>
          <a:prstGeom prst="rect">
            <a:avLst/>
          </a:prstGeom>
        </p:spPr>
      </p:pic>
    </p:spTree>
    <p:extLst>
      <p:ext uri="{BB962C8B-B14F-4D97-AF65-F5344CB8AC3E}">
        <p14:creationId xmlns:p14="http://schemas.microsoft.com/office/powerpoint/2010/main" val="2402674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3AC96A-8774-B74C-BD9C-84C80CBCD769}"/>
              </a:ext>
            </a:extLst>
          </p:cNvPr>
          <p:cNvPicPr>
            <a:picLocks noChangeAspect="1"/>
          </p:cNvPicPr>
          <p:nvPr/>
        </p:nvPicPr>
        <p:blipFill>
          <a:blip r:embed="rId2"/>
          <a:stretch>
            <a:fillRect/>
          </a:stretch>
        </p:blipFill>
        <p:spPr>
          <a:xfrm>
            <a:off x="1055687" y="455612"/>
            <a:ext cx="10080625" cy="5946775"/>
          </a:xfrm>
          <a:prstGeom prst="rect">
            <a:avLst/>
          </a:prstGeom>
        </p:spPr>
      </p:pic>
    </p:spTree>
    <p:extLst>
      <p:ext uri="{BB962C8B-B14F-4D97-AF65-F5344CB8AC3E}">
        <p14:creationId xmlns:p14="http://schemas.microsoft.com/office/powerpoint/2010/main" val="2538572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F3E6C1-50C9-D445-B95F-963DD9B21CCA}"/>
              </a:ext>
            </a:extLst>
          </p:cNvPr>
          <p:cNvPicPr>
            <a:picLocks noChangeAspect="1"/>
          </p:cNvPicPr>
          <p:nvPr/>
        </p:nvPicPr>
        <p:blipFill>
          <a:blip r:embed="rId2"/>
          <a:stretch>
            <a:fillRect/>
          </a:stretch>
        </p:blipFill>
        <p:spPr>
          <a:xfrm>
            <a:off x="1372965" y="502132"/>
            <a:ext cx="9756997" cy="5321300"/>
          </a:xfrm>
          <a:prstGeom prst="rect">
            <a:avLst/>
          </a:prstGeom>
        </p:spPr>
      </p:pic>
    </p:spTree>
    <p:extLst>
      <p:ext uri="{BB962C8B-B14F-4D97-AF65-F5344CB8AC3E}">
        <p14:creationId xmlns:p14="http://schemas.microsoft.com/office/powerpoint/2010/main" val="4001664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92D300-8AF9-094C-BAD3-B19B822B8C1C}"/>
              </a:ext>
            </a:extLst>
          </p:cNvPr>
          <p:cNvPicPr>
            <a:picLocks noChangeAspect="1"/>
          </p:cNvPicPr>
          <p:nvPr/>
        </p:nvPicPr>
        <p:blipFill>
          <a:blip r:embed="rId2"/>
          <a:stretch>
            <a:fillRect/>
          </a:stretch>
        </p:blipFill>
        <p:spPr>
          <a:xfrm>
            <a:off x="1543050" y="577850"/>
            <a:ext cx="9105900" cy="5702300"/>
          </a:xfrm>
          <a:prstGeom prst="rect">
            <a:avLst/>
          </a:prstGeom>
        </p:spPr>
      </p:pic>
    </p:spTree>
    <p:extLst>
      <p:ext uri="{BB962C8B-B14F-4D97-AF65-F5344CB8AC3E}">
        <p14:creationId xmlns:p14="http://schemas.microsoft.com/office/powerpoint/2010/main" val="400639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884F2D-F5AD-8C4C-A980-B2AB19158BBC}"/>
              </a:ext>
            </a:extLst>
          </p:cNvPr>
          <p:cNvPicPr>
            <a:picLocks noChangeAspect="1"/>
          </p:cNvPicPr>
          <p:nvPr/>
        </p:nvPicPr>
        <p:blipFill>
          <a:blip r:embed="rId2"/>
          <a:stretch>
            <a:fillRect/>
          </a:stretch>
        </p:blipFill>
        <p:spPr>
          <a:xfrm>
            <a:off x="1371601" y="235744"/>
            <a:ext cx="10058400" cy="6386512"/>
          </a:xfrm>
          <a:prstGeom prst="rect">
            <a:avLst/>
          </a:prstGeom>
        </p:spPr>
      </p:pic>
    </p:spTree>
    <p:extLst>
      <p:ext uri="{BB962C8B-B14F-4D97-AF65-F5344CB8AC3E}">
        <p14:creationId xmlns:p14="http://schemas.microsoft.com/office/powerpoint/2010/main" val="1498551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B1FF56-A4F1-6347-ADF7-B2E5E325C7CB}"/>
              </a:ext>
            </a:extLst>
          </p:cNvPr>
          <p:cNvPicPr>
            <a:picLocks noChangeAspect="1"/>
          </p:cNvPicPr>
          <p:nvPr/>
        </p:nvPicPr>
        <p:blipFill>
          <a:blip r:embed="rId2"/>
          <a:stretch>
            <a:fillRect/>
          </a:stretch>
        </p:blipFill>
        <p:spPr>
          <a:xfrm>
            <a:off x="504780" y="254642"/>
            <a:ext cx="10768961" cy="6476035"/>
          </a:xfrm>
          <a:prstGeom prst="rect">
            <a:avLst/>
          </a:prstGeom>
        </p:spPr>
      </p:pic>
    </p:spTree>
    <p:extLst>
      <p:ext uri="{BB962C8B-B14F-4D97-AF65-F5344CB8AC3E}">
        <p14:creationId xmlns:p14="http://schemas.microsoft.com/office/powerpoint/2010/main" val="3847282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39B353-5871-9546-BB9F-4F96E9F7D9BE}"/>
              </a:ext>
            </a:extLst>
          </p:cNvPr>
          <p:cNvPicPr>
            <a:picLocks noChangeAspect="1"/>
          </p:cNvPicPr>
          <p:nvPr/>
        </p:nvPicPr>
        <p:blipFill>
          <a:blip r:embed="rId2"/>
          <a:stretch>
            <a:fillRect/>
          </a:stretch>
        </p:blipFill>
        <p:spPr>
          <a:xfrm>
            <a:off x="637411" y="472471"/>
            <a:ext cx="10416412" cy="4794009"/>
          </a:xfrm>
          <a:prstGeom prst="rect">
            <a:avLst/>
          </a:prstGeom>
        </p:spPr>
      </p:pic>
    </p:spTree>
    <p:extLst>
      <p:ext uri="{BB962C8B-B14F-4D97-AF65-F5344CB8AC3E}">
        <p14:creationId xmlns:p14="http://schemas.microsoft.com/office/powerpoint/2010/main" val="4148459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FDA8EDF4-5162-FEF4-EFB4-AD0817B020C5}"/>
              </a:ext>
            </a:extLst>
          </p:cNvPr>
          <p:cNvSpPr>
            <a:spLocks noGrp="1"/>
          </p:cNvSpPr>
          <p:nvPr>
            <p:ph type="title"/>
          </p:nvPr>
        </p:nvSpPr>
        <p:spPr>
          <a:xfrm>
            <a:off x="2136775" y="228600"/>
            <a:ext cx="8153400" cy="990600"/>
          </a:xfrm>
        </p:spPr>
        <p:txBody>
          <a:bodyPr/>
          <a:lstStyle/>
          <a:p>
            <a:r>
              <a:rPr lang="en-GB" altLang="en-US"/>
              <a:t>What is Cloud Computing?</a:t>
            </a:r>
          </a:p>
        </p:txBody>
      </p:sp>
      <p:sp>
        <p:nvSpPr>
          <p:cNvPr id="7172" name="Slide Number Placeholder 4">
            <a:extLst>
              <a:ext uri="{FF2B5EF4-FFF2-40B4-BE49-F238E27FC236}">
                <a16:creationId xmlns:a16="http://schemas.microsoft.com/office/drawing/2014/main" id="{6110819E-1A26-715F-6DA6-D0FFB3EAFFC6}"/>
              </a:ext>
            </a:extLst>
          </p:cNvPr>
          <p:cNvSpPr>
            <a:spLocks noGrp="1"/>
          </p:cNvSpPr>
          <p:nvPr>
            <p:ph type="sldNum" sz="quarter" idx="12"/>
          </p:nvPr>
        </p:nvSpPr>
        <p:spPr bwMode="auto">
          <a:ln>
            <a:miter lim="800000"/>
            <a:headEnd/>
            <a:tailEnd/>
          </a:ln>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80000"/>
              </a:lnSpc>
            </a:pPr>
            <a:fld id="{340D41F7-B3BE-4419-A49A-35684C620924}" type="slidenum">
              <a:rPr lang="en-GB" altLang="en-US" sz="1200">
                <a:solidFill>
                  <a:srgbClr val="FFFFFF"/>
                </a:solidFill>
              </a:rPr>
              <a:pPr eaLnBrk="1" hangingPunct="1">
                <a:lnSpc>
                  <a:spcPct val="80000"/>
                </a:lnSpc>
              </a:pPr>
              <a:t>3</a:t>
            </a:fld>
            <a:endParaRPr lang="en-GB" altLang="en-US" sz="1200">
              <a:solidFill>
                <a:srgbClr val="FFFFFF"/>
              </a:solidFill>
            </a:endParaRPr>
          </a:p>
        </p:txBody>
      </p:sp>
      <p:sp>
        <p:nvSpPr>
          <p:cNvPr id="11268" name="Content Placeholder 2">
            <a:extLst>
              <a:ext uri="{FF2B5EF4-FFF2-40B4-BE49-F238E27FC236}">
                <a16:creationId xmlns:a16="http://schemas.microsoft.com/office/drawing/2014/main" id="{7DB8ECC7-AAEB-48A9-FD54-4ED0CE0AFFA6}"/>
              </a:ext>
            </a:extLst>
          </p:cNvPr>
          <p:cNvSpPr>
            <a:spLocks noGrp="1"/>
          </p:cNvSpPr>
          <p:nvPr>
            <p:ph sz="quarter" idx="1"/>
          </p:nvPr>
        </p:nvSpPr>
        <p:spPr>
          <a:xfrm>
            <a:off x="2136775" y="1600200"/>
            <a:ext cx="8153400" cy="4495800"/>
          </a:xfrm>
        </p:spPr>
        <p:txBody>
          <a:bodyPr/>
          <a:lstStyle/>
          <a:p>
            <a:r>
              <a:rPr lang="en-US" altLang="en-US"/>
              <a:t>In addition, the platform provides on demand services, that are always on, anywhere, anytime and any place. </a:t>
            </a:r>
          </a:p>
          <a:p>
            <a:r>
              <a:rPr lang="en-US" altLang="en-US"/>
              <a:t>Pay for use and as needed, elastic</a:t>
            </a:r>
          </a:p>
          <a:p>
            <a:pPr lvl="1"/>
            <a:r>
              <a:rPr lang="en-US" altLang="en-US"/>
              <a:t>scale up and down in capacity and functionalities</a:t>
            </a:r>
          </a:p>
          <a:p>
            <a:r>
              <a:rPr lang="en-US" altLang="en-US"/>
              <a:t>The hardware and software services are available to</a:t>
            </a:r>
          </a:p>
          <a:p>
            <a:pPr lvl="1"/>
            <a:r>
              <a:rPr lang="en-US" altLang="en-US"/>
              <a:t>general public, enterprises, corporations and businesses markets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8C0D9-9E7B-FF4A-85E2-18EA60C1EA79}"/>
              </a:ext>
            </a:extLst>
          </p:cNvPr>
          <p:cNvPicPr>
            <a:picLocks noChangeAspect="1"/>
          </p:cNvPicPr>
          <p:nvPr/>
        </p:nvPicPr>
        <p:blipFill>
          <a:blip r:embed="rId2"/>
          <a:stretch>
            <a:fillRect/>
          </a:stretch>
        </p:blipFill>
        <p:spPr>
          <a:xfrm>
            <a:off x="2012950" y="1295400"/>
            <a:ext cx="8166100" cy="4267200"/>
          </a:xfrm>
          <a:prstGeom prst="rect">
            <a:avLst/>
          </a:prstGeom>
        </p:spPr>
      </p:pic>
      <p:sp>
        <p:nvSpPr>
          <p:cNvPr id="4" name="Rectangle 3">
            <a:extLst>
              <a:ext uri="{FF2B5EF4-FFF2-40B4-BE49-F238E27FC236}">
                <a16:creationId xmlns:a16="http://schemas.microsoft.com/office/drawing/2014/main" id="{7D0933AE-5919-EA44-A8C5-4A0B3DBDB59C}"/>
              </a:ext>
            </a:extLst>
          </p:cNvPr>
          <p:cNvSpPr/>
          <p:nvPr/>
        </p:nvSpPr>
        <p:spPr>
          <a:xfrm>
            <a:off x="1907811" y="189412"/>
            <a:ext cx="8271239" cy="923330"/>
          </a:xfrm>
          <a:prstGeom prst="rect">
            <a:avLst/>
          </a:prstGeom>
          <a:noFill/>
        </p:spPr>
        <p:txBody>
          <a:bodyPr wrap="none" lIns="91440" tIns="45720" rIns="91440" bIns="45720">
            <a:spAutoFit/>
          </a:bodyPr>
          <a:lstStyle/>
          <a:p>
            <a:pPr algn="ctr"/>
            <a:r>
              <a:rPr lang="en-GB" sz="5400" dirty="0">
                <a:ln w="0"/>
                <a:effectLst>
                  <a:outerShdw blurRad="38100" dist="19050" dir="2700000" algn="tl" rotWithShape="0">
                    <a:schemeClr val="dk1">
                      <a:alpha val="40000"/>
                    </a:schemeClr>
                  </a:outerShdw>
                </a:effectLst>
              </a:rPr>
              <a:t>Uses of  Server Virtualization</a:t>
            </a:r>
            <a:endParaRPr lang="en-GB"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52372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B50A9D-69B0-8947-B043-632F7D483189}"/>
              </a:ext>
            </a:extLst>
          </p:cNvPr>
          <p:cNvPicPr>
            <a:picLocks noChangeAspect="1"/>
          </p:cNvPicPr>
          <p:nvPr/>
        </p:nvPicPr>
        <p:blipFill>
          <a:blip r:embed="rId2"/>
          <a:stretch>
            <a:fillRect/>
          </a:stretch>
        </p:blipFill>
        <p:spPr>
          <a:xfrm>
            <a:off x="1385887" y="622300"/>
            <a:ext cx="8543926" cy="5613400"/>
          </a:xfrm>
          <a:prstGeom prst="rect">
            <a:avLst/>
          </a:prstGeom>
        </p:spPr>
      </p:pic>
    </p:spTree>
    <p:extLst>
      <p:ext uri="{BB962C8B-B14F-4D97-AF65-F5344CB8AC3E}">
        <p14:creationId xmlns:p14="http://schemas.microsoft.com/office/powerpoint/2010/main" val="3219605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DD3EE-6474-0642-A48D-682F94DE83E1}"/>
              </a:ext>
            </a:extLst>
          </p:cNvPr>
          <p:cNvPicPr>
            <a:picLocks noChangeAspect="1"/>
          </p:cNvPicPr>
          <p:nvPr/>
        </p:nvPicPr>
        <p:blipFill>
          <a:blip r:embed="rId2"/>
          <a:stretch>
            <a:fillRect/>
          </a:stretch>
        </p:blipFill>
        <p:spPr>
          <a:xfrm>
            <a:off x="882649" y="728661"/>
            <a:ext cx="10075863" cy="5657851"/>
          </a:xfrm>
          <a:prstGeom prst="rect">
            <a:avLst/>
          </a:prstGeom>
        </p:spPr>
      </p:pic>
    </p:spTree>
    <p:extLst>
      <p:ext uri="{BB962C8B-B14F-4D97-AF65-F5344CB8AC3E}">
        <p14:creationId xmlns:p14="http://schemas.microsoft.com/office/powerpoint/2010/main" val="643137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AC230B-37BB-1045-B460-DC18F546C483}"/>
              </a:ext>
            </a:extLst>
          </p:cNvPr>
          <p:cNvPicPr>
            <a:picLocks noChangeAspect="1"/>
          </p:cNvPicPr>
          <p:nvPr/>
        </p:nvPicPr>
        <p:blipFill>
          <a:blip r:embed="rId2"/>
          <a:stretch>
            <a:fillRect/>
          </a:stretch>
        </p:blipFill>
        <p:spPr>
          <a:xfrm>
            <a:off x="1633538" y="1071561"/>
            <a:ext cx="9396412" cy="4786313"/>
          </a:xfrm>
          <a:prstGeom prst="rect">
            <a:avLst/>
          </a:prstGeom>
        </p:spPr>
      </p:pic>
    </p:spTree>
    <p:extLst>
      <p:ext uri="{BB962C8B-B14F-4D97-AF65-F5344CB8AC3E}">
        <p14:creationId xmlns:p14="http://schemas.microsoft.com/office/powerpoint/2010/main" val="995198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65F46-4A81-214A-8E68-F33478D9FCFE}"/>
              </a:ext>
            </a:extLst>
          </p:cNvPr>
          <p:cNvPicPr>
            <a:picLocks noChangeAspect="1"/>
          </p:cNvPicPr>
          <p:nvPr/>
        </p:nvPicPr>
        <p:blipFill>
          <a:blip r:embed="rId2"/>
          <a:stretch>
            <a:fillRect/>
          </a:stretch>
        </p:blipFill>
        <p:spPr>
          <a:xfrm>
            <a:off x="1320800" y="254000"/>
            <a:ext cx="9550400" cy="6350000"/>
          </a:xfrm>
          <a:prstGeom prst="rect">
            <a:avLst/>
          </a:prstGeom>
        </p:spPr>
      </p:pic>
    </p:spTree>
    <p:extLst>
      <p:ext uri="{BB962C8B-B14F-4D97-AF65-F5344CB8AC3E}">
        <p14:creationId xmlns:p14="http://schemas.microsoft.com/office/powerpoint/2010/main" val="1140705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14"/>
          <p:cNvPicPr>
            <a:picLocks noChangeArrowheads="1"/>
          </p:cNvPicPr>
          <p:nvPr/>
        </p:nvPicPr>
        <p:blipFill>
          <a:blip r:embed="rId2" cstate="print"/>
          <a:srcRect/>
          <a:stretch>
            <a:fillRect/>
          </a:stretch>
        </p:blipFill>
        <p:spPr bwMode="auto">
          <a:xfrm>
            <a:off x="2332844" y="3657949"/>
            <a:ext cx="2229317" cy="1470523"/>
          </a:xfrm>
          <a:prstGeom prst="rect">
            <a:avLst/>
          </a:prstGeom>
          <a:noFill/>
          <a:ln w="9525">
            <a:noFill/>
            <a:miter lim="800000"/>
            <a:headEnd/>
            <a:tailEnd/>
          </a:ln>
          <a:effectLst/>
        </p:spPr>
      </p:pic>
      <p:sp>
        <p:nvSpPr>
          <p:cNvPr id="2" name="Title 1"/>
          <p:cNvSpPr>
            <a:spLocks noGrp="1"/>
          </p:cNvSpPr>
          <p:nvPr>
            <p:ph type="title"/>
          </p:nvPr>
        </p:nvSpPr>
        <p:spPr>
          <a:xfrm>
            <a:off x="621112" y="167715"/>
            <a:ext cx="10515600" cy="693208"/>
          </a:xfrm>
        </p:spPr>
        <p:txBody>
          <a:bodyPr>
            <a:normAutofit fontScale="90000"/>
          </a:bodyPr>
          <a:lstStyle/>
          <a:p>
            <a:r>
              <a:rPr lang="en-US" dirty="0"/>
              <a:t>What is Network Virtualization</a:t>
            </a:r>
          </a:p>
        </p:txBody>
      </p:sp>
      <p:sp>
        <p:nvSpPr>
          <p:cNvPr id="3" name="Content Placeholder 2"/>
          <p:cNvSpPr>
            <a:spLocks noGrp="1"/>
          </p:cNvSpPr>
          <p:nvPr>
            <p:ph idx="1"/>
          </p:nvPr>
        </p:nvSpPr>
        <p:spPr>
          <a:xfrm>
            <a:off x="1981200" y="1219200"/>
            <a:ext cx="8458200" cy="1295400"/>
          </a:xfrm>
        </p:spPr>
        <p:txBody>
          <a:bodyPr>
            <a:normAutofit fontScale="77500" lnSpcReduction="20000"/>
          </a:bodyPr>
          <a:lstStyle/>
          <a:p>
            <a:r>
              <a:rPr lang="en-US" dirty="0"/>
              <a:t>Ability to run multiple virtual networks that:</a:t>
            </a:r>
          </a:p>
          <a:p>
            <a:pPr lvl="1"/>
            <a:r>
              <a:rPr lang="en-US" dirty="0"/>
              <a:t>Each has a separate control and data plane</a:t>
            </a:r>
          </a:p>
          <a:p>
            <a:pPr lvl="1"/>
            <a:r>
              <a:rPr lang="en-US" dirty="0"/>
              <a:t>Coexist together on top of one physical network</a:t>
            </a:r>
          </a:p>
          <a:p>
            <a:pPr lvl="1"/>
            <a:r>
              <a:rPr lang="en-US" dirty="0"/>
              <a:t>Can be managed by individual parties that potentially don’t trust each other</a:t>
            </a:r>
          </a:p>
          <a:p>
            <a:pPr marL="339725" lvl="1"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BBE365EF-01CE-428D-9973-B6EDFB83BF58}" type="slidenum">
              <a:rPr lang="en-US" smtClean="0"/>
              <a:pPr/>
              <a:t>35</a:t>
            </a:fld>
            <a:endParaRPr lang="en-US"/>
          </a:p>
        </p:txBody>
      </p:sp>
      <p:pic>
        <p:nvPicPr>
          <p:cNvPr id="6" name="Picture 5" descr="rack.png"/>
          <p:cNvPicPr>
            <a:picLocks noChangeAspect="1"/>
          </p:cNvPicPr>
          <p:nvPr/>
        </p:nvPicPr>
        <p:blipFill>
          <a:blip r:embed="rId3" cstate="print"/>
          <a:stretch>
            <a:fillRect/>
          </a:stretch>
        </p:blipFill>
        <p:spPr>
          <a:xfrm>
            <a:off x="3688774" y="4594724"/>
            <a:ext cx="421502" cy="358277"/>
          </a:xfrm>
          <a:prstGeom prst="rect">
            <a:avLst/>
          </a:prstGeom>
        </p:spPr>
      </p:pic>
      <p:cxnSp>
        <p:nvCxnSpPr>
          <p:cNvPr id="7" name="Straight Connector 6"/>
          <p:cNvCxnSpPr>
            <a:stCxn id="9" idx="2"/>
            <a:endCxn id="6" idx="1"/>
          </p:cNvCxnSpPr>
          <p:nvPr/>
        </p:nvCxnSpPr>
        <p:spPr bwMode="auto">
          <a:xfrm>
            <a:off x="3314702" y="4628590"/>
            <a:ext cx="374073" cy="145272"/>
          </a:xfrm>
          <a:prstGeom prst="line">
            <a:avLst/>
          </a:prstGeom>
          <a:noFill/>
          <a:ln w="38100" cap="flat" cmpd="sng" algn="ctr">
            <a:solidFill>
              <a:srgbClr val="0000FF"/>
            </a:solidFill>
            <a:prstDash val="solid"/>
            <a:round/>
            <a:headEnd type="none" w="med" len="med"/>
            <a:tailEnd type="none" w="med" len="med"/>
          </a:ln>
          <a:effectLst/>
        </p:spPr>
      </p:cxnSp>
      <p:cxnSp>
        <p:nvCxnSpPr>
          <p:cNvPr id="8" name="Straight Connector 7"/>
          <p:cNvCxnSpPr/>
          <p:nvPr/>
        </p:nvCxnSpPr>
        <p:spPr bwMode="auto">
          <a:xfrm flipV="1">
            <a:off x="3508664" y="4332255"/>
            <a:ext cx="360222" cy="154720"/>
          </a:xfrm>
          <a:prstGeom prst="line">
            <a:avLst/>
          </a:prstGeom>
          <a:noFill/>
          <a:ln w="38100" cap="flat" cmpd="sng" algn="ctr">
            <a:solidFill>
              <a:srgbClr val="0000FF"/>
            </a:solidFill>
            <a:prstDash val="solid"/>
            <a:round/>
            <a:headEnd type="none" w="med" len="med"/>
            <a:tailEnd type="none" w="med" len="med"/>
          </a:ln>
          <a:effectLst/>
        </p:spPr>
      </p:cxnSp>
      <p:pic>
        <p:nvPicPr>
          <p:cNvPr id="9" name="Picture 37"/>
          <p:cNvPicPr>
            <a:picLocks noChangeArrowheads="1"/>
          </p:cNvPicPr>
          <p:nvPr/>
        </p:nvPicPr>
        <p:blipFill>
          <a:blip r:embed="rId4" cstate="print"/>
          <a:srcRect/>
          <a:stretch>
            <a:fillRect/>
          </a:stretch>
        </p:blipFill>
        <p:spPr bwMode="auto">
          <a:xfrm>
            <a:off x="3079174" y="4442324"/>
            <a:ext cx="471054" cy="186267"/>
          </a:xfrm>
          <a:prstGeom prst="rect">
            <a:avLst/>
          </a:prstGeom>
          <a:noFill/>
          <a:ln w="9525">
            <a:noFill/>
            <a:miter lim="800000"/>
            <a:headEnd/>
            <a:tailEnd/>
          </a:ln>
          <a:effectLst/>
        </p:spPr>
      </p:pic>
      <p:pic>
        <p:nvPicPr>
          <p:cNvPr id="10" name="Picture 9" descr="rack.png"/>
          <p:cNvPicPr>
            <a:picLocks noChangeAspect="1"/>
          </p:cNvPicPr>
          <p:nvPr/>
        </p:nvPicPr>
        <p:blipFill>
          <a:blip r:embed="rId3" cstate="print"/>
          <a:stretch>
            <a:fillRect/>
          </a:stretch>
        </p:blipFill>
        <p:spPr>
          <a:xfrm>
            <a:off x="2469574" y="4366124"/>
            <a:ext cx="421502" cy="358277"/>
          </a:xfrm>
          <a:prstGeom prst="rect">
            <a:avLst/>
          </a:prstGeom>
        </p:spPr>
      </p:pic>
      <p:cxnSp>
        <p:nvCxnSpPr>
          <p:cNvPr id="11" name="Straight Connector 10"/>
          <p:cNvCxnSpPr>
            <a:stCxn id="10" idx="3"/>
            <a:endCxn id="9" idx="1"/>
          </p:cNvCxnSpPr>
          <p:nvPr/>
        </p:nvCxnSpPr>
        <p:spPr bwMode="auto">
          <a:xfrm flipV="1">
            <a:off x="2891076" y="4535458"/>
            <a:ext cx="188098" cy="9805"/>
          </a:xfrm>
          <a:prstGeom prst="line">
            <a:avLst/>
          </a:prstGeom>
          <a:noFill/>
          <a:ln w="38100" cap="flat" cmpd="sng" algn="ctr">
            <a:solidFill>
              <a:srgbClr val="0000FF"/>
            </a:solidFill>
            <a:prstDash val="solid"/>
            <a:round/>
            <a:headEnd type="none" w="med" len="med"/>
            <a:tailEnd type="none" w="med" len="med"/>
          </a:ln>
          <a:effectLst/>
        </p:spPr>
      </p:cxnSp>
      <p:pic>
        <p:nvPicPr>
          <p:cNvPr id="12" name="Picture 14"/>
          <p:cNvPicPr>
            <a:picLocks noChangeArrowheads="1"/>
          </p:cNvPicPr>
          <p:nvPr/>
        </p:nvPicPr>
        <p:blipFill>
          <a:blip r:embed="rId2" cstate="print"/>
          <a:srcRect/>
          <a:stretch>
            <a:fillRect/>
          </a:stretch>
        </p:blipFill>
        <p:spPr bwMode="auto">
          <a:xfrm>
            <a:off x="4876801" y="3482478"/>
            <a:ext cx="2229317" cy="1470523"/>
          </a:xfrm>
          <a:prstGeom prst="rect">
            <a:avLst/>
          </a:prstGeom>
          <a:noFill/>
          <a:ln w="9525">
            <a:noFill/>
            <a:miter lim="800000"/>
            <a:headEnd/>
            <a:tailEnd/>
          </a:ln>
          <a:effectLst/>
        </p:spPr>
      </p:pic>
      <p:pic>
        <p:nvPicPr>
          <p:cNvPr id="13" name="Picture 12" descr="rack.png"/>
          <p:cNvPicPr>
            <a:picLocks noChangeAspect="1"/>
          </p:cNvPicPr>
          <p:nvPr/>
        </p:nvPicPr>
        <p:blipFill>
          <a:blip r:embed="rId3" cstate="print"/>
          <a:stretch>
            <a:fillRect/>
          </a:stretch>
        </p:blipFill>
        <p:spPr>
          <a:xfrm>
            <a:off x="6252984" y="4512735"/>
            <a:ext cx="421502" cy="358277"/>
          </a:xfrm>
          <a:prstGeom prst="rect">
            <a:avLst/>
          </a:prstGeom>
        </p:spPr>
      </p:pic>
      <p:cxnSp>
        <p:nvCxnSpPr>
          <p:cNvPr id="14" name="Straight Connector 13"/>
          <p:cNvCxnSpPr>
            <a:stCxn id="20" idx="2"/>
            <a:endCxn id="13" idx="0"/>
          </p:cNvCxnSpPr>
          <p:nvPr/>
        </p:nvCxnSpPr>
        <p:spPr bwMode="auto">
          <a:xfrm rot="5400000">
            <a:off x="6371831" y="4409906"/>
            <a:ext cx="194733" cy="10922"/>
          </a:xfrm>
          <a:prstGeom prst="line">
            <a:avLst/>
          </a:prstGeom>
          <a:noFill/>
          <a:ln w="38100" cap="flat" cmpd="sng" algn="ctr">
            <a:solidFill>
              <a:srgbClr val="0000FF"/>
            </a:solidFill>
            <a:prstDash val="solid"/>
            <a:round/>
            <a:headEnd type="none" w="med" len="med"/>
            <a:tailEnd type="none" w="med" len="med"/>
          </a:ln>
          <a:effectLst/>
        </p:spPr>
      </p:cxnSp>
      <p:cxnSp>
        <p:nvCxnSpPr>
          <p:cNvPr id="15" name="Straight Connector 14"/>
          <p:cNvCxnSpPr>
            <a:endCxn id="20" idx="0"/>
          </p:cNvCxnSpPr>
          <p:nvPr/>
        </p:nvCxnSpPr>
        <p:spPr bwMode="auto">
          <a:xfrm flipH="1">
            <a:off x="6474658" y="3922746"/>
            <a:ext cx="1" cy="208989"/>
          </a:xfrm>
          <a:prstGeom prst="line">
            <a:avLst/>
          </a:prstGeom>
          <a:noFill/>
          <a:ln w="38100" cap="flat" cmpd="sng" algn="ctr">
            <a:solidFill>
              <a:srgbClr val="0000FF"/>
            </a:solidFill>
            <a:prstDash val="solid"/>
            <a:round/>
            <a:headEnd type="none" w="med" len="med"/>
            <a:tailEnd type="none" w="med" len="med"/>
          </a:ln>
          <a:effectLst/>
        </p:spPr>
      </p:cxnSp>
      <p:cxnSp>
        <p:nvCxnSpPr>
          <p:cNvPr id="16" name="Straight Connector 15"/>
          <p:cNvCxnSpPr/>
          <p:nvPr/>
        </p:nvCxnSpPr>
        <p:spPr bwMode="auto">
          <a:xfrm>
            <a:off x="5567185" y="4109012"/>
            <a:ext cx="311727" cy="251322"/>
          </a:xfrm>
          <a:prstGeom prst="line">
            <a:avLst/>
          </a:prstGeom>
          <a:noFill/>
          <a:ln w="38100" cap="flat" cmpd="sng" algn="ctr">
            <a:solidFill>
              <a:srgbClr val="0000FF"/>
            </a:solidFill>
            <a:prstDash val="solid"/>
            <a:round/>
            <a:headEnd type="none" w="med" len="med"/>
            <a:tailEnd type="none" w="med" len="med"/>
          </a:ln>
          <a:effectLst/>
        </p:spPr>
      </p:cxnSp>
      <p:cxnSp>
        <p:nvCxnSpPr>
          <p:cNvPr id="17" name="Straight Connector 16"/>
          <p:cNvCxnSpPr>
            <a:stCxn id="19" idx="0"/>
            <a:endCxn id="45" idx="1"/>
          </p:cNvCxnSpPr>
          <p:nvPr/>
        </p:nvCxnSpPr>
        <p:spPr bwMode="auto">
          <a:xfrm flipV="1">
            <a:off x="5574112" y="3703948"/>
            <a:ext cx="243517" cy="218797"/>
          </a:xfrm>
          <a:prstGeom prst="line">
            <a:avLst/>
          </a:prstGeom>
          <a:noFill/>
          <a:ln w="38100" cap="flat" cmpd="sng" algn="ctr">
            <a:solidFill>
              <a:srgbClr val="0000FF"/>
            </a:solidFill>
            <a:prstDash val="solid"/>
            <a:round/>
            <a:headEnd type="none" w="med" len="med"/>
            <a:tailEnd type="none" w="med" len="med"/>
          </a:ln>
          <a:effectLst/>
        </p:spPr>
      </p:cxnSp>
      <p:cxnSp>
        <p:nvCxnSpPr>
          <p:cNvPr id="18" name="Straight Connector 17"/>
          <p:cNvCxnSpPr>
            <a:endCxn id="20" idx="1"/>
          </p:cNvCxnSpPr>
          <p:nvPr/>
        </p:nvCxnSpPr>
        <p:spPr bwMode="auto">
          <a:xfrm>
            <a:off x="5719584" y="4032812"/>
            <a:ext cx="519546" cy="192056"/>
          </a:xfrm>
          <a:prstGeom prst="line">
            <a:avLst/>
          </a:prstGeom>
          <a:noFill/>
          <a:ln w="38100" cap="flat" cmpd="sng" algn="ctr">
            <a:solidFill>
              <a:srgbClr val="0000FF"/>
            </a:solidFill>
            <a:prstDash val="solid"/>
            <a:round/>
            <a:headEnd type="none" w="med" len="med"/>
            <a:tailEnd type="none" w="med" len="med"/>
          </a:ln>
          <a:effectLst/>
        </p:spPr>
      </p:cxnSp>
      <p:pic>
        <p:nvPicPr>
          <p:cNvPr id="19" name="Picture 37"/>
          <p:cNvPicPr>
            <a:picLocks noChangeArrowheads="1"/>
          </p:cNvPicPr>
          <p:nvPr/>
        </p:nvPicPr>
        <p:blipFill>
          <a:blip r:embed="rId4" cstate="print"/>
          <a:srcRect/>
          <a:stretch>
            <a:fillRect/>
          </a:stretch>
        </p:blipFill>
        <p:spPr bwMode="auto">
          <a:xfrm>
            <a:off x="5338584" y="3922745"/>
            <a:ext cx="471054" cy="186267"/>
          </a:xfrm>
          <a:prstGeom prst="rect">
            <a:avLst/>
          </a:prstGeom>
          <a:noFill/>
          <a:ln w="9525">
            <a:noFill/>
            <a:miter lim="800000"/>
            <a:headEnd/>
            <a:tailEnd/>
          </a:ln>
          <a:effectLst/>
        </p:spPr>
      </p:pic>
      <p:pic>
        <p:nvPicPr>
          <p:cNvPr id="20" name="Picture 19"/>
          <p:cNvPicPr>
            <a:picLocks noChangeArrowheads="1"/>
          </p:cNvPicPr>
          <p:nvPr/>
        </p:nvPicPr>
        <p:blipFill>
          <a:blip r:embed="rId4" cstate="print"/>
          <a:srcRect/>
          <a:stretch>
            <a:fillRect/>
          </a:stretch>
        </p:blipFill>
        <p:spPr bwMode="auto">
          <a:xfrm>
            <a:off x="6239130" y="4131735"/>
            <a:ext cx="471054" cy="186267"/>
          </a:xfrm>
          <a:prstGeom prst="rect">
            <a:avLst/>
          </a:prstGeom>
          <a:noFill/>
          <a:ln w="9525">
            <a:noFill/>
            <a:miter lim="800000"/>
            <a:headEnd/>
            <a:tailEnd/>
          </a:ln>
          <a:effectLst/>
        </p:spPr>
      </p:pic>
      <p:pic>
        <p:nvPicPr>
          <p:cNvPr id="21" name="Picture 20" descr="rack.png"/>
          <p:cNvPicPr>
            <a:picLocks noChangeAspect="1"/>
          </p:cNvPicPr>
          <p:nvPr/>
        </p:nvPicPr>
        <p:blipFill>
          <a:blip r:embed="rId3" cstate="print"/>
          <a:stretch>
            <a:fillRect/>
          </a:stretch>
        </p:blipFill>
        <p:spPr>
          <a:xfrm>
            <a:off x="5033784" y="4284135"/>
            <a:ext cx="421502" cy="358277"/>
          </a:xfrm>
          <a:prstGeom prst="rect">
            <a:avLst/>
          </a:prstGeom>
        </p:spPr>
      </p:pic>
      <p:cxnSp>
        <p:nvCxnSpPr>
          <p:cNvPr id="22" name="Straight Connector 21"/>
          <p:cNvCxnSpPr>
            <a:stCxn id="21" idx="0"/>
            <a:endCxn id="19" idx="2"/>
          </p:cNvCxnSpPr>
          <p:nvPr/>
        </p:nvCxnSpPr>
        <p:spPr bwMode="auto">
          <a:xfrm flipV="1">
            <a:off x="5244535" y="4109012"/>
            <a:ext cx="329576" cy="175123"/>
          </a:xfrm>
          <a:prstGeom prst="line">
            <a:avLst/>
          </a:prstGeom>
          <a:noFill/>
          <a:ln w="38100" cap="flat" cmpd="sng" algn="ctr">
            <a:solidFill>
              <a:srgbClr val="0000FF"/>
            </a:solidFill>
            <a:prstDash val="solid"/>
            <a:round/>
            <a:headEnd type="none" w="med" len="med"/>
            <a:tailEnd type="none" w="med" len="med"/>
          </a:ln>
          <a:effectLst/>
        </p:spPr>
      </p:cxnSp>
      <p:pic>
        <p:nvPicPr>
          <p:cNvPr id="23" name="Picture 14"/>
          <p:cNvPicPr>
            <a:picLocks noChangeArrowheads="1"/>
          </p:cNvPicPr>
          <p:nvPr/>
        </p:nvPicPr>
        <p:blipFill>
          <a:blip r:embed="rId2" cstate="print"/>
          <a:srcRect/>
          <a:stretch>
            <a:fillRect/>
          </a:stretch>
        </p:blipFill>
        <p:spPr bwMode="auto">
          <a:xfrm>
            <a:off x="7924800" y="3728228"/>
            <a:ext cx="1981200" cy="1453372"/>
          </a:xfrm>
          <a:prstGeom prst="rect">
            <a:avLst/>
          </a:prstGeom>
          <a:noFill/>
          <a:ln w="9525">
            <a:noFill/>
            <a:miter lim="800000"/>
            <a:headEnd/>
            <a:tailEnd/>
          </a:ln>
          <a:effectLst/>
        </p:spPr>
      </p:pic>
      <p:pic>
        <p:nvPicPr>
          <p:cNvPr id="24" name="Picture 23" descr="rack.png"/>
          <p:cNvPicPr>
            <a:picLocks noChangeAspect="1"/>
          </p:cNvPicPr>
          <p:nvPr/>
        </p:nvPicPr>
        <p:blipFill>
          <a:blip r:embed="rId3" cstate="print"/>
          <a:stretch>
            <a:fillRect/>
          </a:stretch>
        </p:blipFill>
        <p:spPr>
          <a:xfrm>
            <a:off x="9251374" y="4710362"/>
            <a:ext cx="421502" cy="358277"/>
          </a:xfrm>
          <a:prstGeom prst="rect">
            <a:avLst/>
          </a:prstGeom>
        </p:spPr>
      </p:pic>
      <p:cxnSp>
        <p:nvCxnSpPr>
          <p:cNvPr id="25" name="Straight Connector 24"/>
          <p:cNvCxnSpPr>
            <a:stCxn id="34" idx="2"/>
            <a:endCxn id="24" idx="1"/>
          </p:cNvCxnSpPr>
          <p:nvPr/>
        </p:nvCxnSpPr>
        <p:spPr bwMode="auto">
          <a:xfrm rot="16200000" flipH="1">
            <a:off x="8991701" y="4629828"/>
            <a:ext cx="145272" cy="374073"/>
          </a:xfrm>
          <a:prstGeom prst="line">
            <a:avLst/>
          </a:prstGeom>
          <a:noFill/>
          <a:ln w="38100" cap="flat" cmpd="sng" algn="ctr">
            <a:solidFill>
              <a:srgbClr val="0000FF"/>
            </a:solidFill>
            <a:prstDash val="solid"/>
            <a:round/>
            <a:headEnd type="none" w="med" len="med"/>
            <a:tailEnd type="none" w="med" len="med"/>
          </a:ln>
          <a:effectLst/>
        </p:spPr>
      </p:cxnSp>
      <p:cxnSp>
        <p:nvCxnSpPr>
          <p:cNvPr id="26" name="Straight Connector 25"/>
          <p:cNvCxnSpPr>
            <a:stCxn id="35" idx="2"/>
            <a:endCxn id="24" idx="0"/>
          </p:cNvCxnSpPr>
          <p:nvPr/>
        </p:nvCxnSpPr>
        <p:spPr bwMode="auto">
          <a:xfrm rot="5400000">
            <a:off x="9370221" y="4607533"/>
            <a:ext cx="194733" cy="10922"/>
          </a:xfrm>
          <a:prstGeom prst="line">
            <a:avLst/>
          </a:prstGeom>
          <a:noFill/>
          <a:ln w="38100" cap="flat" cmpd="sng" algn="ctr">
            <a:solidFill>
              <a:srgbClr val="0000FF"/>
            </a:solidFill>
            <a:prstDash val="solid"/>
            <a:round/>
            <a:headEnd type="none" w="med" len="med"/>
            <a:tailEnd type="none" w="med" len="med"/>
          </a:ln>
          <a:effectLst/>
        </p:spPr>
      </p:cxnSp>
      <p:cxnSp>
        <p:nvCxnSpPr>
          <p:cNvPr id="27" name="Straight Connector 26"/>
          <p:cNvCxnSpPr>
            <a:stCxn id="34" idx="0"/>
            <a:endCxn id="35" idx="1"/>
          </p:cNvCxnSpPr>
          <p:nvPr/>
        </p:nvCxnSpPr>
        <p:spPr bwMode="auto">
          <a:xfrm rot="5400000" flipH="1" flipV="1">
            <a:off x="8989677" y="4310120"/>
            <a:ext cx="135466" cy="360219"/>
          </a:xfrm>
          <a:prstGeom prst="line">
            <a:avLst/>
          </a:prstGeom>
          <a:noFill/>
          <a:ln w="38100" cap="flat" cmpd="sng" algn="ctr">
            <a:solidFill>
              <a:srgbClr val="0000FF"/>
            </a:solidFill>
            <a:prstDash val="solid"/>
            <a:round/>
            <a:headEnd type="none" w="med" len="med"/>
            <a:tailEnd type="none" w="med" len="med"/>
          </a:ln>
          <a:effectLst/>
        </p:spPr>
      </p:cxnSp>
      <p:cxnSp>
        <p:nvCxnSpPr>
          <p:cNvPr id="28" name="Straight Connector 27"/>
          <p:cNvCxnSpPr>
            <a:stCxn id="36" idx="2"/>
            <a:endCxn id="35" idx="0"/>
          </p:cNvCxnSpPr>
          <p:nvPr/>
        </p:nvCxnSpPr>
        <p:spPr bwMode="auto">
          <a:xfrm rot="16200000" flipH="1">
            <a:off x="9175174" y="4031488"/>
            <a:ext cx="304800" cy="290946"/>
          </a:xfrm>
          <a:prstGeom prst="line">
            <a:avLst/>
          </a:prstGeom>
          <a:noFill/>
          <a:ln w="38100" cap="flat" cmpd="sng" algn="ctr">
            <a:solidFill>
              <a:srgbClr val="0000FF"/>
            </a:solidFill>
            <a:prstDash val="solid"/>
            <a:round/>
            <a:headEnd type="none" w="med" len="med"/>
            <a:tailEnd type="none" w="med" len="med"/>
          </a:ln>
          <a:effectLst/>
        </p:spPr>
      </p:cxnSp>
      <p:cxnSp>
        <p:nvCxnSpPr>
          <p:cNvPr id="29" name="Straight Connector 28"/>
          <p:cNvCxnSpPr>
            <a:endCxn id="34" idx="0"/>
          </p:cNvCxnSpPr>
          <p:nvPr/>
        </p:nvCxnSpPr>
        <p:spPr bwMode="auto">
          <a:xfrm>
            <a:off x="8565575" y="4306639"/>
            <a:ext cx="311727" cy="251322"/>
          </a:xfrm>
          <a:prstGeom prst="line">
            <a:avLst/>
          </a:prstGeom>
          <a:noFill/>
          <a:ln w="38100" cap="flat" cmpd="sng" algn="ctr">
            <a:solidFill>
              <a:srgbClr val="0000FF"/>
            </a:solidFill>
            <a:prstDash val="solid"/>
            <a:round/>
            <a:headEnd type="none" w="med" len="med"/>
            <a:tailEnd type="none" w="med" len="med"/>
          </a:ln>
          <a:effectLst/>
        </p:spPr>
      </p:cxnSp>
      <p:cxnSp>
        <p:nvCxnSpPr>
          <p:cNvPr id="30" name="Straight Connector 29"/>
          <p:cNvCxnSpPr>
            <a:stCxn id="33" idx="0"/>
            <a:endCxn id="36" idx="1"/>
          </p:cNvCxnSpPr>
          <p:nvPr/>
        </p:nvCxnSpPr>
        <p:spPr bwMode="auto">
          <a:xfrm rot="5400000" flipH="1" flipV="1">
            <a:off x="8665067" y="3838865"/>
            <a:ext cx="188943" cy="374073"/>
          </a:xfrm>
          <a:prstGeom prst="line">
            <a:avLst/>
          </a:prstGeom>
          <a:noFill/>
          <a:ln w="38100" cap="flat" cmpd="sng" algn="ctr">
            <a:solidFill>
              <a:srgbClr val="0000FF"/>
            </a:solidFill>
            <a:prstDash val="solid"/>
            <a:round/>
            <a:headEnd type="none" w="med" len="med"/>
            <a:tailEnd type="none" w="med" len="med"/>
          </a:ln>
          <a:effectLst/>
        </p:spPr>
      </p:cxnSp>
      <p:cxnSp>
        <p:nvCxnSpPr>
          <p:cNvPr id="31" name="Straight Connector 30"/>
          <p:cNvCxnSpPr>
            <a:endCxn id="35" idx="1"/>
          </p:cNvCxnSpPr>
          <p:nvPr/>
        </p:nvCxnSpPr>
        <p:spPr bwMode="auto">
          <a:xfrm>
            <a:off x="8717974" y="4230439"/>
            <a:ext cx="519546" cy="192056"/>
          </a:xfrm>
          <a:prstGeom prst="line">
            <a:avLst/>
          </a:prstGeom>
          <a:noFill/>
          <a:ln w="38100" cap="flat" cmpd="sng" algn="ctr">
            <a:solidFill>
              <a:srgbClr val="0000FF"/>
            </a:solidFill>
            <a:prstDash val="solid"/>
            <a:round/>
            <a:headEnd type="none" w="med" len="med"/>
            <a:tailEnd type="none" w="med" len="med"/>
          </a:ln>
          <a:effectLst/>
        </p:spPr>
      </p:cxnSp>
      <p:cxnSp>
        <p:nvCxnSpPr>
          <p:cNvPr id="32" name="Straight Connector 31"/>
          <p:cNvCxnSpPr>
            <a:stCxn id="34" idx="0"/>
            <a:endCxn id="36" idx="2"/>
          </p:cNvCxnSpPr>
          <p:nvPr/>
        </p:nvCxnSpPr>
        <p:spPr bwMode="auto">
          <a:xfrm rot="5400000" flipH="1" flipV="1">
            <a:off x="8763001" y="4138861"/>
            <a:ext cx="533400" cy="304800"/>
          </a:xfrm>
          <a:prstGeom prst="line">
            <a:avLst/>
          </a:prstGeom>
          <a:noFill/>
          <a:ln w="38100" cap="flat" cmpd="sng" algn="ctr">
            <a:solidFill>
              <a:srgbClr val="0000FF"/>
            </a:solidFill>
            <a:prstDash val="solid"/>
            <a:round/>
            <a:headEnd type="none" w="med" len="med"/>
            <a:tailEnd type="none" w="med" len="med"/>
          </a:ln>
          <a:effectLst/>
        </p:spPr>
      </p:cxnSp>
      <p:pic>
        <p:nvPicPr>
          <p:cNvPr id="33" name="Picture 37"/>
          <p:cNvPicPr>
            <a:picLocks noChangeArrowheads="1"/>
          </p:cNvPicPr>
          <p:nvPr/>
        </p:nvPicPr>
        <p:blipFill>
          <a:blip r:embed="rId4" cstate="print"/>
          <a:srcRect/>
          <a:stretch>
            <a:fillRect/>
          </a:stretch>
        </p:blipFill>
        <p:spPr bwMode="auto">
          <a:xfrm>
            <a:off x="8336974" y="4120372"/>
            <a:ext cx="471054" cy="186267"/>
          </a:xfrm>
          <a:prstGeom prst="rect">
            <a:avLst/>
          </a:prstGeom>
          <a:noFill/>
          <a:ln w="9525">
            <a:noFill/>
            <a:miter lim="800000"/>
            <a:headEnd/>
            <a:tailEnd/>
          </a:ln>
          <a:effectLst/>
        </p:spPr>
      </p:pic>
      <p:pic>
        <p:nvPicPr>
          <p:cNvPr id="34" name="Picture 37"/>
          <p:cNvPicPr>
            <a:picLocks noChangeArrowheads="1"/>
          </p:cNvPicPr>
          <p:nvPr/>
        </p:nvPicPr>
        <p:blipFill>
          <a:blip r:embed="rId4" cstate="print"/>
          <a:srcRect/>
          <a:stretch>
            <a:fillRect/>
          </a:stretch>
        </p:blipFill>
        <p:spPr bwMode="auto">
          <a:xfrm>
            <a:off x="8641774" y="4557962"/>
            <a:ext cx="471054" cy="186267"/>
          </a:xfrm>
          <a:prstGeom prst="rect">
            <a:avLst/>
          </a:prstGeom>
          <a:noFill/>
          <a:ln w="9525">
            <a:noFill/>
            <a:miter lim="800000"/>
            <a:headEnd/>
            <a:tailEnd/>
          </a:ln>
          <a:effectLst/>
        </p:spPr>
      </p:pic>
      <p:pic>
        <p:nvPicPr>
          <p:cNvPr id="35" name="Picture 34"/>
          <p:cNvPicPr>
            <a:picLocks noChangeArrowheads="1"/>
          </p:cNvPicPr>
          <p:nvPr/>
        </p:nvPicPr>
        <p:blipFill>
          <a:blip r:embed="rId4" cstate="print"/>
          <a:srcRect/>
          <a:stretch>
            <a:fillRect/>
          </a:stretch>
        </p:blipFill>
        <p:spPr bwMode="auto">
          <a:xfrm>
            <a:off x="9237520" y="4329362"/>
            <a:ext cx="471054" cy="186267"/>
          </a:xfrm>
          <a:prstGeom prst="rect">
            <a:avLst/>
          </a:prstGeom>
          <a:noFill/>
          <a:ln w="9525">
            <a:noFill/>
            <a:miter lim="800000"/>
            <a:headEnd/>
            <a:tailEnd/>
          </a:ln>
          <a:effectLst/>
        </p:spPr>
      </p:pic>
      <p:pic>
        <p:nvPicPr>
          <p:cNvPr id="36" name="Picture 37"/>
          <p:cNvPicPr>
            <a:picLocks noChangeArrowheads="1"/>
          </p:cNvPicPr>
          <p:nvPr/>
        </p:nvPicPr>
        <p:blipFill>
          <a:blip r:embed="rId4" cstate="print"/>
          <a:srcRect/>
          <a:stretch>
            <a:fillRect/>
          </a:stretch>
        </p:blipFill>
        <p:spPr bwMode="auto">
          <a:xfrm>
            <a:off x="8946574" y="3838295"/>
            <a:ext cx="471054" cy="186267"/>
          </a:xfrm>
          <a:prstGeom prst="rect">
            <a:avLst/>
          </a:prstGeom>
          <a:noFill/>
          <a:ln w="9525">
            <a:noFill/>
            <a:miter lim="800000"/>
            <a:headEnd/>
            <a:tailEnd/>
          </a:ln>
          <a:effectLst/>
        </p:spPr>
      </p:pic>
      <p:pic>
        <p:nvPicPr>
          <p:cNvPr id="37" name="Picture 36" descr="rack.png"/>
          <p:cNvPicPr>
            <a:picLocks noChangeAspect="1"/>
          </p:cNvPicPr>
          <p:nvPr/>
        </p:nvPicPr>
        <p:blipFill>
          <a:blip r:embed="rId3" cstate="print"/>
          <a:stretch>
            <a:fillRect/>
          </a:stretch>
        </p:blipFill>
        <p:spPr>
          <a:xfrm>
            <a:off x="8032174" y="4481762"/>
            <a:ext cx="421502" cy="358277"/>
          </a:xfrm>
          <a:prstGeom prst="rect">
            <a:avLst/>
          </a:prstGeom>
        </p:spPr>
      </p:pic>
      <p:cxnSp>
        <p:nvCxnSpPr>
          <p:cNvPr id="38" name="Straight Connector 37"/>
          <p:cNvCxnSpPr>
            <a:stCxn id="37" idx="0"/>
            <a:endCxn id="33" idx="2"/>
          </p:cNvCxnSpPr>
          <p:nvPr/>
        </p:nvCxnSpPr>
        <p:spPr bwMode="auto">
          <a:xfrm flipV="1">
            <a:off x="8242925" y="4306639"/>
            <a:ext cx="329576" cy="175123"/>
          </a:xfrm>
          <a:prstGeom prst="line">
            <a:avLst/>
          </a:prstGeom>
          <a:noFill/>
          <a:ln w="38100" cap="flat" cmpd="sng" algn="ctr">
            <a:solidFill>
              <a:srgbClr val="0000FF"/>
            </a:solidFill>
            <a:prstDash val="solid"/>
            <a:round/>
            <a:headEnd type="none" w="med" len="med"/>
            <a:tailEnd type="none" w="med" len="med"/>
          </a:ln>
          <a:effectLst/>
        </p:spPr>
      </p:cxnSp>
      <p:cxnSp>
        <p:nvCxnSpPr>
          <p:cNvPr id="40" name="Straight Connector 39"/>
          <p:cNvCxnSpPr/>
          <p:nvPr/>
        </p:nvCxnSpPr>
        <p:spPr bwMode="auto">
          <a:xfrm flipV="1">
            <a:off x="3283687" y="4082272"/>
            <a:ext cx="31014" cy="328682"/>
          </a:xfrm>
          <a:prstGeom prst="line">
            <a:avLst/>
          </a:prstGeom>
          <a:noFill/>
          <a:ln w="38100" cap="flat" cmpd="sng" algn="ctr">
            <a:solidFill>
              <a:srgbClr val="0000FF"/>
            </a:solidFill>
            <a:prstDash val="solid"/>
            <a:round/>
            <a:headEnd type="none" w="med" len="med"/>
            <a:tailEnd type="none" w="med" len="med"/>
          </a:ln>
          <a:effectLst/>
        </p:spPr>
      </p:cxnSp>
      <p:pic>
        <p:nvPicPr>
          <p:cNvPr id="41" name="Picture 40" descr="rack.png"/>
          <p:cNvPicPr>
            <a:picLocks noChangeAspect="1"/>
          </p:cNvPicPr>
          <p:nvPr/>
        </p:nvPicPr>
        <p:blipFill>
          <a:blip r:embed="rId3" cstate="print"/>
          <a:stretch>
            <a:fillRect/>
          </a:stretch>
        </p:blipFill>
        <p:spPr>
          <a:xfrm>
            <a:off x="3803402" y="4092514"/>
            <a:ext cx="421502" cy="358277"/>
          </a:xfrm>
          <a:prstGeom prst="rect">
            <a:avLst/>
          </a:prstGeom>
        </p:spPr>
      </p:pic>
      <p:pic>
        <p:nvPicPr>
          <p:cNvPr id="42" name="Picture 41" descr="rack.png"/>
          <p:cNvPicPr>
            <a:picLocks noChangeAspect="1"/>
          </p:cNvPicPr>
          <p:nvPr/>
        </p:nvPicPr>
        <p:blipFill>
          <a:blip r:embed="rId3" cstate="print"/>
          <a:stretch>
            <a:fillRect/>
          </a:stretch>
        </p:blipFill>
        <p:spPr>
          <a:xfrm>
            <a:off x="3088443" y="3778318"/>
            <a:ext cx="421502" cy="358277"/>
          </a:xfrm>
          <a:prstGeom prst="rect">
            <a:avLst/>
          </a:prstGeom>
        </p:spPr>
      </p:pic>
      <p:pic>
        <p:nvPicPr>
          <p:cNvPr id="43" name="Picture 42" descr="rack.png"/>
          <p:cNvPicPr>
            <a:picLocks noChangeAspect="1"/>
          </p:cNvPicPr>
          <p:nvPr/>
        </p:nvPicPr>
        <p:blipFill>
          <a:blip r:embed="rId3" cstate="print"/>
          <a:stretch>
            <a:fillRect/>
          </a:stretch>
        </p:blipFill>
        <p:spPr>
          <a:xfrm>
            <a:off x="5737433" y="4343403"/>
            <a:ext cx="421502" cy="358277"/>
          </a:xfrm>
          <a:prstGeom prst="rect">
            <a:avLst/>
          </a:prstGeom>
        </p:spPr>
      </p:pic>
      <p:pic>
        <p:nvPicPr>
          <p:cNvPr id="44" name="Picture 43" descr="rack.png"/>
          <p:cNvPicPr>
            <a:picLocks noChangeAspect="1"/>
          </p:cNvPicPr>
          <p:nvPr/>
        </p:nvPicPr>
        <p:blipFill>
          <a:blip r:embed="rId3" cstate="print"/>
          <a:stretch>
            <a:fillRect/>
          </a:stretch>
        </p:blipFill>
        <p:spPr>
          <a:xfrm>
            <a:off x="6357749" y="3674453"/>
            <a:ext cx="421502" cy="358277"/>
          </a:xfrm>
          <a:prstGeom prst="rect">
            <a:avLst/>
          </a:prstGeom>
        </p:spPr>
      </p:pic>
      <p:pic>
        <p:nvPicPr>
          <p:cNvPr id="45" name="Picture 44" descr="rack.png"/>
          <p:cNvPicPr>
            <a:picLocks noChangeAspect="1"/>
          </p:cNvPicPr>
          <p:nvPr/>
        </p:nvPicPr>
        <p:blipFill>
          <a:blip r:embed="rId3" cstate="print"/>
          <a:stretch>
            <a:fillRect/>
          </a:stretch>
        </p:blipFill>
        <p:spPr>
          <a:xfrm>
            <a:off x="5817628" y="3524809"/>
            <a:ext cx="421502" cy="358277"/>
          </a:xfrm>
          <a:prstGeom prst="rect">
            <a:avLst/>
          </a:prstGeom>
        </p:spPr>
      </p:pic>
      <p:pic>
        <p:nvPicPr>
          <p:cNvPr id="46" name="Picture 45" descr="rack.png"/>
          <p:cNvPicPr>
            <a:picLocks noChangeAspect="1"/>
          </p:cNvPicPr>
          <p:nvPr/>
        </p:nvPicPr>
        <p:blipFill>
          <a:blip r:embed="rId3" cstate="print"/>
          <a:stretch>
            <a:fillRect/>
          </a:stretch>
        </p:blipFill>
        <p:spPr>
          <a:xfrm>
            <a:off x="4437449" y="6076746"/>
            <a:ext cx="421502" cy="358277"/>
          </a:xfrm>
          <a:prstGeom prst="rect">
            <a:avLst/>
          </a:prstGeom>
        </p:spPr>
      </p:pic>
      <p:pic>
        <p:nvPicPr>
          <p:cNvPr id="47" name="Picture 46" descr="rack.png"/>
          <p:cNvPicPr>
            <a:picLocks noChangeAspect="1"/>
          </p:cNvPicPr>
          <p:nvPr/>
        </p:nvPicPr>
        <p:blipFill>
          <a:blip r:embed="rId3" cstate="print"/>
          <a:stretch>
            <a:fillRect/>
          </a:stretch>
        </p:blipFill>
        <p:spPr>
          <a:xfrm>
            <a:off x="5014411" y="6091984"/>
            <a:ext cx="421502" cy="358277"/>
          </a:xfrm>
          <a:prstGeom prst="rect">
            <a:avLst/>
          </a:prstGeom>
        </p:spPr>
      </p:pic>
      <p:pic>
        <p:nvPicPr>
          <p:cNvPr id="48" name="Picture 47" descr="rack.png"/>
          <p:cNvPicPr>
            <a:picLocks noChangeAspect="1"/>
          </p:cNvPicPr>
          <p:nvPr/>
        </p:nvPicPr>
        <p:blipFill>
          <a:blip r:embed="rId3" cstate="print"/>
          <a:stretch>
            <a:fillRect/>
          </a:stretch>
        </p:blipFill>
        <p:spPr>
          <a:xfrm>
            <a:off x="5567047" y="6091984"/>
            <a:ext cx="421502" cy="358277"/>
          </a:xfrm>
          <a:prstGeom prst="rect">
            <a:avLst/>
          </a:prstGeom>
        </p:spPr>
      </p:pic>
      <p:pic>
        <p:nvPicPr>
          <p:cNvPr id="49" name="Picture 48" descr="rack.png"/>
          <p:cNvPicPr>
            <a:picLocks noChangeAspect="1"/>
          </p:cNvPicPr>
          <p:nvPr/>
        </p:nvPicPr>
        <p:blipFill>
          <a:blip r:embed="rId3" cstate="print"/>
          <a:stretch>
            <a:fillRect/>
          </a:stretch>
        </p:blipFill>
        <p:spPr>
          <a:xfrm>
            <a:off x="6096000" y="6091987"/>
            <a:ext cx="421502" cy="358277"/>
          </a:xfrm>
          <a:prstGeom prst="rect">
            <a:avLst/>
          </a:prstGeom>
        </p:spPr>
      </p:pic>
      <p:pic>
        <p:nvPicPr>
          <p:cNvPr id="50" name="Picture 49" descr="rack.png"/>
          <p:cNvPicPr>
            <a:picLocks noChangeAspect="1"/>
          </p:cNvPicPr>
          <p:nvPr/>
        </p:nvPicPr>
        <p:blipFill>
          <a:blip r:embed="rId3" cstate="print"/>
          <a:stretch>
            <a:fillRect/>
          </a:stretch>
        </p:blipFill>
        <p:spPr>
          <a:xfrm>
            <a:off x="6608415" y="6091987"/>
            <a:ext cx="421502" cy="358277"/>
          </a:xfrm>
          <a:prstGeom prst="rect">
            <a:avLst/>
          </a:prstGeom>
        </p:spPr>
      </p:pic>
      <p:pic>
        <p:nvPicPr>
          <p:cNvPr id="51" name="Picture 50" descr="rack.png"/>
          <p:cNvPicPr>
            <a:picLocks noChangeAspect="1"/>
          </p:cNvPicPr>
          <p:nvPr/>
        </p:nvPicPr>
        <p:blipFill>
          <a:blip r:embed="rId3" cstate="print"/>
          <a:stretch>
            <a:fillRect/>
          </a:stretch>
        </p:blipFill>
        <p:spPr>
          <a:xfrm>
            <a:off x="7152778" y="6091987"/>
            <a:ext cx="421502" cy="358277"/>
          </a:xfrm>
          <a:prstGeom prst="rect">
            <a:avLst/>
          </a:prstGeom>
        </p:spPr>
      </p:pic>
      <p:pic>
        <p:nvPicPr>
          <p:cNvPr id="52" name="Picture 51" descr="rack.png"/>
          <p:cNvPicPr>
            <a:picLocks noChangeAspect="1"/>
          </p:cNvPicPr>
          <p:nvPr/>
        </p:nvPicPr>
        <p:blipFill>
          <a:blip r:embed="rId3" cstate="print"/>
          <a:stretch>
            <a:fillRect/>
          </a:stretch>
        </p:blipFill>
        <p:spPr>
          <a:xfrm>
            <a:off x="7714049" y="6091987"/>
            <a:ext cx="421502" cy="358277"/>
          </a:xfrm>
          <a:prstGeom prst="rect">
            <a:avLst/>
          </a:prstGeom>
        </p:spPr>
      </p:pic>
      <p:pic>
        <p:nvPicPr>
          <p:cNvPr id="53" name="Picture 52" descr="rack.png"/>
          <p:cNvPicPr>
            <a:picLocks noChangeAspect="1"/>
          </p:cNvPicPr>
          <p:nvPr/>
        </p:nvPicPr>
        <p:blipFill>
          <a:blip r:embed="rId3" cstate="print"/>
          <a:stretch>
            <a:fillRect/>
          </a:stretch>
        </p:blipFill>
        <p:spPr>
          <a:xfrm>
            <a:off x="3849816" y="6061500"/>
            <a:ext cx="421502" cy="358277"/>
          </a:xfrm>
          <a:prstGeom prst="rect">
            <a:avLst/>
          </a:prstGeom>
        </p:spPr>
      </p:pic>
      <p:pic>
        <p:nvPicPr>
          <p:cNvPr id="54" name="Picture 37"/>
          <p:cNvPicPr>
            <a:picLocks noChangeArrowheads="1"/>
          </p:cNvPicPr>
          <p:nvPr/>
        </p:nvPicPr>
        <p:blipFill>
          <a:blip r:embed="rId4" cstate="print"/>
          <a:srcRect/>
          <a:stretch>
            <a:fillRect/>
          </a:stretch>
        </p:blipFill>
        <p:spPr bwMode="auto">
          <a:xfrm>
            <a:off x="4153595" y="5694053"/>
            <a:ext cx="471054" cy="186267"/>
          </a:xfrm>
          <a:prstGeom prst="rect">
            <a:avLst/>
          </a:prstGeom>
          <a:noFill/>
          <a:ln w="9525">
            <a:noFill/>
            <a:miter lim="800000"/>
            <a:headEnd/>
            <a:tailEnd/>
          </a:ln>
          <a:effectLst/>
        </p:spPr>
      </p:pic>
      <p:pic>
        <p:nvPicPr>
          <p:cNvPr id="55" name="Picture 37"/>
          <p:cNvPicPr>
            <a:picLocks noChangeArrowheads="1"/>
          </p:cNvPicPr>
          <p:nvPr/>
        </p:nvPicPr>
        <p:blipFill>
          <a:blip r:embed="rId4" cstate="print"/>
          <a:srcRect/>
          <a:stretch>
            <a:fillRect/>
          </a:stretch>
        </p:blipFill>
        <p:spPr bwMode="auto">
          <a:xfrm>
            <a:off x="5259026" y="5694053"/>
            <a:ext cx="471054" cy="186267"/>
          </a:xfrm>
          <a:prstGeom prst="rect">
            <a:avLst/>
          </a:prstGeom>
          <a:noFill/>
          <a:ln w="9525">
            <a:noFill/>
            <a:miter lim="800000"/>
            <a:headEnd/>
            <a:tailEnd/>
          </a:ln>
          <a:effectLst/>
        </p:spPr>
      </p:pic>
      <p:pic>
        <p:nvPicPr>
          <p:cNvPr id="56" name="Picture 37"/>
          <p:cNvPicPr>
            <a:picLocks noChangeArrowheads="1"/>
          </p:cNvPicPr>
          <p:nvPr/>
        </p:nvPicPr>
        <p:blipFill>
          <a:blip r:embed="rId4" cstate="print"/>
          <a:srcRect/>
          <a:stretch>
            <a:fillRect/>
          </a:stretch>
        </p:blipFill>
        <p:spPr bwMode="auto">
          <a:xfrm>
            <a:off x="6344649" y="5710987"/>
            <a:ext cx="471054" cy="186267"/>
          </a:xfrm>
          <a:prstGeom prst="rect">
            <a:avLst/>
          </a:prstGeom>
          <a:noFill/>
          <a:ln w="9525">
            <a:noFill/>
            <a:miter lim="800000"/>
            <a:headEnd/>
            <a:tailEnd/>
          </a:ln>
          <a:effectLst/>
        </p:spPr>
      </p:pic>
      <p:pic>
        <p:nvPicPr>
          <p:cNvPr id="57" name="Picture 37"/>
          <p:cNvPicPr>
            <a:picLocks noChangeArrowheads="1"/>
          </p:cNvPicPr>
          <p:nvPr/>
        </p:nvPicPr>
        <p:blipFill>
          <a:blip r:embed="rId4" cstate="print"/>
          <a:srcRect/>
          <a:stretch>
            <a:fillRect/>
          </a:stretch>
        </p:blipFill>
        <p:spPr bwMode="auto">
          <a:xfrm>
            <a:off x="7371150" y="5710986"/>
            <a:ext cx="471054" cy="186267"/>
          </a:xfrm>
          <a:prstGeom prst="rect">
            <a:avLst/>
          </a:prstGeom>
          <a:noFill/>
          <a:ln w="9525">
            <a:noFill/>
            <a:miter lim="800000"/>
            <a:headEnd/>
            <a:tailEnd/>
          </a:ln>
          <a:effectLst/>
        </p:spPr>
      </p:pic>
      <p:pic>
        <p:nvPicPr>
          <p:cNvPr id="60" name="Picture 37"/>
          <p:cNvPicPr>
            <a:picLocks noChangeArrowheads="1"/>
          </p:cNvPicPr>
          <p:nvPr/>
        </p:nvPicPr>
        <p:blipFill>
          <a:blip r:embed="rId4" cstate="print"/>
          <a:srcRect/>
          <a:stretch>
            <a:fillRect/>
          </a:stretch>
        </p:blipFill>
        <p:spPr bwMode="auto">
          <a:xfrm>
            <a:off x="5770420" y="5346920"/>
            <a:ext cx="471054" cy="186267"/>
          </a:xfrm>
          <a:prstGeom prst="rect">
            <a:avLst/>
          </a:prstGeom>
          <a:noFill/>
          <a:ln w="9525">
            <a:noFill/>
            <a:miter lim="800000"/>
            <a:headEnd/>
            <a:tailEnd/>
          </a:ln>
          <a:effectLst/>
        </p:spPr>
      </p:pic>
      <p:cxnSp>
        <p:nvCxnSpPr>
          <p:cNvPr id="61" name="Straight Connector 60"/>
          <p:cNvCxnSpPr>
            <a:endCxn id="54" idx="1"/>
          </p:cNvCxnSpPr>
          <p:nvPr/>
        </p:nvCxnSpPr>
        <p:spPr bwMode="auto">
          <a:xfrm flipV="1">
            <a:off x="4037867" y="5787187"/>
            <a:ext cx="115728" cy="289559"/>
          </a:xfrm>
          <a:prstGeom prst="line">
            <a:avLst/>
          </a:prstGeom>
          <a:noFill/>
          <a:ln w="38100" cap="flat" cmpd="sng" algn="ctr">
            <a:solidFill>
              <a:srgbClr val="0000FF"/>
            </a:solidFill>
            <a:prstDash val="solid"/>
            <a:round/>
            <a:headEnd type="none" w="med" len="med"/>
            <a:tailEnd type="none" w="med" len="med"/>
          </a:ln>
          <a:effectLst/>
        </p:spPr>
      </p:cxnSp>
      <p:cxnSp>
        <p:nvCxnSpPr>
          <p:cNvPr id="62" name="Straight Connector 61"/>
          <p:cNvCxnSpPr>
            <a:endCxn id="54" idx="3"/>
          </p:cNvCxnSpPr>
          <p:nvPr/>
        </p:nvCxnSpPr>
        <p:spPr bwMode="auto">
          <a:xfrm flipV="1">
            <a:off x="4571797" y="5787187"/>
            <a:ext cx="52853" cy="289561"/>
          </a:xfrm>
          <a:prstGeom prst="line">
            <a:avLst/>
          </a:prstGeom>
          <a:noFill/>
          <a:ln w="38100" cap="flat" cmpd="sng" algn="ctr">
            <a:solidFill>
              <a:srgbClr val="0000FF"/>
            </a:solidFill>
            <a:prstDash val="solid"/>
            <a:round/>
            <a:headEnd type="none" w="med" len="med"/>
            <a:tailEnd type="none" w="med" len="med"/>
          </a:ln>
          <a:effectLst/>
        </p:spPr>
      </p:cxnSp>
      <p:cxnSp>
        <p:nvCxnSpPr>
          <p:cNvPr id="63" name="Straight Connector 62"/>
          <p:cNvCxnSpPr>
            <a:endCxn id="55" idx="1"/>
          </p:cNvCxnSpPr>
          <p:nvPr/>
        </p:nvCxnSpPr>
        <p:spPr bwMode="auto">
          <a:xfrm flipV="1">
            <a:off x="5197086" y="5787187"/>
            <a:ext cx="61941" cy="289561"/>
          </a:xfrm>
          <a:prstGeom prst="line">
            <a:avLst/>
          </a:prstGeom>
          <a:noFill/>
          <a:ln w="38100" cap="flat" cmpd="sng" algn="ctr">
            <a:solidFill>
              <a:srgbClr val="0000FF"/>
            </a:solidFill>
            <a:prstDash val="solid"/>
            <a:round/>
            <a:headEnd type="none" w="med" len="med"/>
            <a:tailEnd type="none" w="med" len="med"/>
          </a:ln>
          <a:effectLst/>
        </p:spPr>
      </p:cxnSp>
      <p:cxnSp>
        <p:nvCxnSpPr>
          <p:cNvPr id="64" name="Straight Connector 63"/>
          <p:cNvCxnSpPr>
            <a:endCxn id="55" idx="3"/>
          </p:cNvCxnSpPr>
          <p:nvPr/>
        </p:nvCxnSpPr>
        <p:spPr bwMode="auto">
          <a:xfrm flipH="1" flipV="1">
            <a:off x="5730080" y="5787186"/>
            <a:ext cx="56562" cy="274314"/>
          </a:xfrm>
          <a:prstGeom prst="line">
            <a:avLst/>
          </a:prstGeom>
          <a:noFill/>
          <a:ln w="38100" cap="flat" cmpd="sng" algn="ctr">
            <a:solidFill>
              <a:srgbClr val="0000FF"/>
            </a:solidFill>
            <a:prstDash val="solid"/>
            <a:round/>
            <a:headEnd type="none" w="med" len="med"/>
            <a:tailEnd type="none" w="med" len="med"/>
          </a:ln>
          <a:effectLst/>
        </p:spPr>
      </p:cxnSp>
      <p:cxnSp>
        <p:nvCxnSpPr>
          <p:cNvPr id="65" name="Straight Connector 64"/>
          <p:cNvCxnSpPr>
            <a:endCxn id="56" idx="1"/>
          </p:cNvCxnSpPr>
          <p:nvPr/>
        </p:nvCxnSpPr>
        <p:spPr bwMode="auto">
          <a:xfrm flipV="1">
            <a:off x="6262421" y="5804121"/>
            <a:ext cx="82229" cy="272627"/>
          </a:xfrm>
          <a:prstGeom prst="line">
            <a:avLst/>
          </a:prstGeom>
          <a:noFill/>
          <a:ln w="38100" cap="flat" cmpd="sng" algn="ctr">
            <a:solidFill>
              <a:srgbClr val="0000FF"/>
            </a:solidFill>
            <a:prstDash val="solid"/>
            <a:round/>
            <a:headEnd type="none" w="med" len="med"/>
            <a:tailEnd type="none" w="med" len="med"/>
          </a:ln>
          <a:effectLst/>
        </p:spPr>
      </p:cxnSp>
      <p:cxnSp>
        <p:nvCxnSpPr>
          <p:cNvPr id="66" name="Straight Connector 65"/>
          <p:cNvCxnSpPr>
            <a:endCxn id="56" idx="3"/>
          </p:cNvCxnSpPr>
          <p:nvPr/>
        </p:nvCxnSpPr>
        <p:spPr bwMode="auto">
          <a:xfrm flipV="1">
            <a:off x="6781801" y="5804121"/>
            <a:ext cx="33903" cy="272627"/>
          </a:xfrm>
          <a:prstGeom prst="line">
            <a:avLst/>
          </a:prstGeom>
          <a:noFill/>
          <a:ln w="38100" cap="flat" cmpd="sng" algn="ctr">
            <a:solidFill>
              <a:srgbClr val="0000FF"/>
            </a:solidFill>
            <a:prstDash val="solid"/>
            <a:round/>
            <a:headEnd type="none" w="med" len="med"/>
            <a:tailEnd type="none" w="med" len="med"/>
          </a:ln>
          <a:effectLst/>
        </p:spPr>
      </p:cxnSp>
      <p:cxnSp>
        <p:nvCxnSpPr>
          <p:cNvPr id="67" name="Straight Connector 66"/>
          <p:cNvCxnSpPr>
            <a:endCxn id="57" idx="1"/>
          </p:cNvCxnSpPr>
          <p:nvPr/>
        </p:nvCxnSpPr>
        <p:spPr bwMode="auto">
          <a:xfrm flipV="1">
            <a:off x="7315200" y="5804119"/>
            <a:ext cx="55950" cy="272628"/>
          </a:xfrm>
          <a:prstGeom prst="line">
            <a:avLst/>
          </a:prstGeom>
          <a:noFill/>
          <a:ln w="38100" cap="flat" cmpd="sng" algn="ctr">
            <a:solidFill>
              <a:srgbClr val="0000FF"/>
            </a:solidFill>
            <a:prstDash val="solid"/>
            <a:round/>
            <a:headEnd type="none" w="med" len="med"/>
            <a:tailEnd type="none" w="med" len="med"/>
          </a:ln>
          <a:effectLst/>
        </p:spPr>
      </p:cxnSp>
      <p:cxnSp>
        <p:nvCxnSpPr>
          <p:cNvPr id="68" name="Straight Connector 67"/>
          <p:cNvCxnSpPr>
            <a:endCxn id="57" idx="3"/>
          </p:cNvCxnSpPr>
          <p:nvPr/>
        </p:nvCxnSpPr>
        <p:spPr bwMode="auto">
          <a:xfrm flipH="1" flipV="1">
            <a:off x="7842204" y="5804119"/>
            <a:ext cx="112870" cy="272628"/>
          </a:xfrm>
          <a:prstGeom prst="line">
            <a:avLst/>
          </a:prstGeom>
          <a:noFill/>
          <a:ln w="38100" cap="flat" cmpd="sng" algn="ctr">
            <a:solidFill>
              <a:srgbClr val="0000FF"/>
            </a:solidFill>
            <a:prstDash val="solid"/>
            <a:round/>
            <a:headEnd type="none" w="med" len="med"/>
            <a:tailEnd type="none" w="med" len="med"/>
          </a:ln>
          <a:effectLst/>
        </p:spPr>
      </p:cxnSp>
      <p:cxnSp>
        <p:nvCxnSpPr>
          <p:cNvPr id="69" name="Straight Connector 68"/>
          <p:cNvCxnSpPr>
            <a:stCxn id="54" idx="0"/>
          </p:cNvCxnSpPr>
          <p:nvPr/>
        </p:nvCxnSpPr>
        <p:spPr bwMode="auto">
          <a:xfrm flipV="1">
            <a:off x="4389123" y="5440052"/>
            <a:ext cx="1333337" cy="254000"/>
          </a:xfrm>
          <a:prstGeom prst="line">
            <a:avLst/>
          </a:prstGeom>
          <a:noFill/>
          <a:ln w="38100" cap="flat" cmpd="sng" algn="ctr">
            <a:solidFill>
              <a:srgbClr val="0000FF"/>
            </a:solidFill>
            <a:prstDash val="solid"/>
            <a:round/>
            <a:headEnd type="none" w="med" len="med"/>
            <a:tailEnd type="none" w="med" len="med"/>
          </a:ln>
          <a:effectLst/>
        </p:spPr>
      </p:cxnSp>
      <p:cxnSp>
        <p:nvCxnSpPr>
          <p:cNvPr id="70" name="Straight Connector 69"/>
          <p:cNvCxnSpPr>
            <a:stCxn id="56" idx="0"/>
          </p:cNvCxnSpPr>
          <p:nvPr/>
        </p:nvCxnSpPr>
        <p:spPr bwMode="auto">
          <a:xfrm flipH="1" flipV="1">
            <a:off x="6054970" y="5533186"/>
            <a:ext cx="525207" cy="177800"/>
          </a:xfrm>
          <a:prstGeom prst="line">
            <a:avLst/>
          </a:prstGeom>
          <a:noFill/>
          <a:ln w="38100" cap="flat" cmpd="sng" algn="ctr">
            <a:solidFill>
              <a:srgbClr val="0000FF"/>
            </a:solidFill>
            <a:prstDash val="solid"/>
            <a:round/>
            <a:headEnd type="none" w="med" len="med"/>
            <a:tailEnd type="none" w="med" len="med"/>
          </a:ln>
          <a:effectLst/>
        </p:spPr>
      </p:cxnSp>
      <p:cxnSp>
        <p:nvCxnSpPr>
          <p:cNvPr id="71" name="Straight Connector 70"/>
          <p:cNvCxnSpPr/>
          <p:nvPr/>
        </p:nvCxnSpPr>
        <p:spPr bwMode="auto">
          <a:xfrm flipH="1" flipV="1">
            <a:off x="6241474" y="5440052"/>
            <a:ext cx="1365204" cy="254000"/>
          </a:xfrm>
          <a:prstGeom prst="line">
            <a:avLst/>
          </a:prstGeom>
          <a:noFill/>
          <a:ln w="38100" cap="flat" cmpd="sng" algn="ctr">
            <a:solidFill>
              <a:srgbClr val="0000FF"/>
            </a:solidFill>
            <a:prstDash val="solid"/>
            <a:round/>
            <a:headEnd type="none" w="med" len="med"/>
            <a:tailEnd type="none" w="med" len="med"/>
          </a:ln>
          <a:effectLst/>
        </p:spPr>
      </p:cxnSp>
      <p:cxnSp>
        <p:nvCxnSpPr>
          <p:cNvPr id="72" name="Straight Connector 71"/>
          <p:cNvCxnSpPr>
            <a:endCxn id="60" idx="2"/>
          </p:cNvCxnSpPr>
          <p:nvPr/>
        </p:nvCxnSpPr>
        <p:spPr bwMode="auto">
          <a:xfrm flipV="1">
            <a:off x="5482963" y="5533187"/>
            <a:ext cx="522985" cy="160867"/>
          </a:xfrm>
          <a:prstGeom prst="line">
            <a:avLst/>
          </a:prstGeom>
          <a:noFill/>
          <a:ln w="38100" cap="flat" cmpd="sng" algn="ctr">
            <a:solidFill>
              <a:srgbClr val="0000FF"/>
            </a:solidFill>
            <a:prstDash val="solid"/>
            <a:round/>
            <a:headEnd type="none" w="med" len="med"/>
            <a:tailEnd type="none" w="med" len="med"/>
          </a:ln>
          <a:effectLst/>
        </p:spPr>
      </p:cxnSp>
      <p:cxnSp>
        <p:nvCxnSpPr>
          <p:cNvPr id="75" name="Straight Arrow Connector 74"/>
          <p:cNvCxnSpPr/>
          <p:nvPr/>
        </p:nvCxnSpPr>
        <p:spPr bwMode="auto">
          <a:xfrm>
            <a:off x="3688774" y="5013584"/>
            <a:ext cx="421502" cy="472816"/>
          </a:xfrm>
          <a:prstGeom prst="straightConnector1">
            <a:avLst/>
          </a:prstGeom>
          <a:noFill/>
          <a:ln w="76200" cap="flat" cmpd="sng" algn="ctr">
            <a:solidFill>
              <a:srgbClr val="FF0000"/>
            </a:solidFill>
            <a:prstDash val="solid"/>
            <a:round/>
            <a:headEnd type="none" w="med" len="med"/>
            <a:tailEnd type="arrow"/>
          </a:ln>
          <a:effectLst/>
        </p:spPr>
      </p:cxnSp>
      <p:cxnSp>
        <p:nvCxnSpPr>
          <p:cNvPr id="76" name="Straight Arrow Connector 75"/>
          <p:cNvCxnSpPr/>
          <p:nvPr/>
        </p:nvCxnSpPr>
        <p:spPr bwMode="auto">
          <a:xfrm>
            <a:off x="6065157" y="4693170"/>
            <a:ext cx="0" cy="640831"/>
          </a:xfrm>
          <a:prstGeom prst="straightConnector1">
            <a:avLst/>
          </a:prstGeom>
          <a:noFill/>
          <a:ln w="76200" cap="flat" cmpd="sng" algn="ctr">
            <a:solidFill>
              <a:srgbClr val="FF0000"/>
            </a:solidFill>
            <a:prstDash val="solid"/>
            <a:round/>
            <a:headEnd type="none" w="med" len="med"/>
            <a:tailEnd type="arrow"/>
          </a:ln>
          <a:effectLst/>
        </p:spPr>
      </p:cxnSp>
      <p:cxnSp>
        <p:nvCxnSpPr>
          <p:cNvPr id="77" name="Straight Arrow Connector 76"/>
          <p:cNvCxnSpPr/>
          <p:nvPr/>
        </p:nvCxnSpPr>
        <p:spPr bwMode="auto">
          <a:xfrm flipH="1">
            <a:off x="8001001" y="5129422"/>
            <a:ext cx="546725" cy="509379"/>
          </a:xfrm>
          <a:prstGeom prst="straightConnector1">
            <a:avLst/>
          </a:prstGeom>
          <a:noFill/>
          <a:ln w="76200" cap="flat" cmpd="sng" algn="ctr">
            <a:solidFill>
              <a:srgbClr val="FF0000"/>
            </a:solidFill>
            <a:prstDash val="solid"/>
            <a:round/>
            <a:headEnd type="none" w="med" len="med"/>
            <a:tailEnd type="arrow"/>
          </a:ln>
          <a:effectLst/>
        </p:spPr>
      </p:cxnSp>
      <p:pic>
        <p:nvPicPr>
          <p:cNvPr id="1026" name="Picture 2" descr="C:\Users\Public\Pictures\coke-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1917" y="3482477"/>
            <a:ext cx="747194" cy="74719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Public\Pictures\pe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51007" y="3378400"/>
            <a:ext cx="839142" cy="93589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61536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1F581E37-6D85-CE46-BB64-18EE0388E953}"/>
              </a:ext>
            </a:extLst>
          </p:cNvPr>
          <p:cNvPicPr>
            <a:picLocks noChangeAspect="1"/>
          </p:cNvPicPr>
          <p:nvPr/>
        </p:nvPicPr>
        <p:blipFill>
          <a:blip r:embed="rId2"/>
          <a:stretch>
            <a:fillRect/>
          </a:stretch>
        </p:blipFill>
        <p:spPr>
          <a:xfrm>
            <a:off x="1394678" y="643466"/>
            <a:ext cx="9402643" cy="5571067"/>
          </a:xfrm>
          <a:prstGeom prst="rect">
            <a:avLst/>
          </a:prstGeom>
        </p:spPr>
      </p:pic>
    </p:spTree>
    <p:extLst>
      <p:ext uri="{BB962C8B-B14F-4D97-AF65-F5344CB8AC3E}">
        <p14:creationId xmlns:p14="http://schemas.microsoft.com/office/powerpoint/2010/main" val="2525007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B1AE66-D5A2-9C45-82A6-58A1AF50730C}"/>
              </a:ext>
            </a:extLst>
          </p:cNvPr>
          <p:cNvPicPr>
            <a:picLocks noChangeAspect="1"/>
          </p:cNvPicPr>
          <p:nvPr/>
        </p:nvPicPr>
        <p:blipFill>
          <a:blip r:embed="rId2"/>
          <a:stretch>
            <a:fillRect/>
          </a:stretch>
        </p:blipFill>
        <p:spPr>
          <a:xfrm>
            <a:off x="1543050" y="469900"/>
            <a:ext cx="9105900" cy="5918200"/>
          </a:xfrm>
          <a:prstGeom prst="rect">
            <a:avLst/>
          </a:prstGeom>
        </p:spPr>
      </p:pic>
    </p:spTree>
    <p:extLst>
      <p:ext uri="{BB962C8B-B14F-4D97-AF65-F5344CB8AC3E}">
        <p14:creationId xmlns:p14="http://schemas.microsoft.com/office/powerpoint/2010/main" val="2490748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EB8706-BF09-D349-BCEB-22EFE6155E13}"/>
              </a:ext>
            </a:extLst>
          </p:cNvPr>
          <p:cNvPicPr>
            <a:picLocks noChangeAspect="1"/>
          </p:cNvPicPr>
          <p:nvPr/>
        </p:nvPicPr>
        <p:blipFill>
          <a:blip r:embed="rId2"/>
          <a:stretch>
            <a:fillRect/>
          </a:stretch>
        </p:blipFill>
        <p:spPr>
          <a:xfrm>
            <a:off x="1905000" y="387350"/>
            <a:ext cx="8382000" cy="6083300"/>
          </a:xfrm>
          <a:prstGeom prst="rect">
            <a:avLst/>
          </a:prstGeom>
        </p:spPr>
      </p:pic>
    </p:spTree>
    <p:extLst>
      <p:ext uri="{BB962C8B-B14F-4D97-AF65-F5344CB8AC3E}">
        <p14:creationId xmlns:p14="http://schemas.microsoft.com/office/powerpoint/2010/main" val="3298300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92DC39-DAAB-B844-955C-3B7F17AD5F34}"/>
              </a:ext>
            </a:extLst>
          </p:cNvPr>
          <p:cNvPicPr>
            <a:picLocks noChangeAspect="1"/>
          </p:cNvPicPr>
          <p:nvPr/>
        </p:nvPicPr>
        <p:blipFill>
          <a:blip r:embed="rId2"/>
          <a:stretch>
            <a:fillRect/>
          </a:stretch>
        </p:blipFill>
        <p:spPr>
          <a:xfrm>
            <a:off x="735012" y="450849"/>
            <a:ext cx="9780587" cy="5640243"/>
          </a:xfrm>
          <a:prstGeom prst="rect">
            <a:avLst/>
          </a:prstGeom>
        </p:spPr>
      </p:pic>
    </p:spTree>
    <p:extLst>
      <p:ext uri="{BB962C8B-B14F-4D97-AF65-F5344CB8AC3E}">
        <p14:creationId xmlns:p14="http://schemas.microsoft.com/office/powerpoint/2010/main" val="674514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A4873F-20D0-75FA-129C-7F530935B4F9}"/>
              </a:ext>
            </a:extLst>
          </p:cNvPr>
          <p:cNvSpPr>
            <a:spLocks noGrp="1"/>
          </p:cNvSpPr>
          <p:nvPr>
            <p:ph type="title"/>
          </p:nvPr>
        </p:nvSpPr>
        <p:spPr>
          <a:xfrm>
            <a:off x="2136775" y="228600"/>
            <a:ext cx="8153400" cy="990600"/>
          </a:xfrm>
        </p:spPr>
        <p:txBody>
          <a:bodyPr/>
          <a:lstStyle/>
          <a:p>
            <a:r>
              <a:rPr lang="en-GB" altLang="en-US"/>
              <a:t>Cloud Summary</a:t>
            </a:r>
          </a:p>
        </p:txBody>
      </p:sp>
      <p:sp>
        <p:nvSpPr>
          <p:cNvPr id="8196" name="Slide Number Placeholder 4">
            <a:extLst>
              <a:ext uri="{FF2B5EF4-FFF2-40B4-BE49-F238E27FC236}">
                <a16:creationId xmlns:a16="http://schemas.microsoft.com/office/drawing/2014/main" id="{7ACFE4F7-C1E2-C1FB-06CE-02DB02F8DB2B}"/>
              </a:ext>
            </a:extLst>
          </p:cNvPr>
          <p:cNvSpPr>
            <a:spLocks noGrp="1"/>
          </p:cNvSpPr>
          <p:nvPr>
            <p:ph type="sldNum" sz="quarter" idx="12"/>
          </p:nvPr>
        </p:nvSpPr>
        <p:spPr bwMode="auto">
          <a:ln>
            <a:miter lim="800000"/>
            <a:headEnd/>
            <a:tailEnd/>
          </a:ln>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80000"/>
              </a:lnSpc>
            </a:pPr>
            <a:fld id="{2274205B-452F-4B13-8CAB-DD3F4756E6CF}" type="slidenum">
              <a:rPr lang="en-GB" altLang="en-US" sz="1200">
                <a:solidFill>
                  <a:srgbClr val="FFFFFF"/>
                </a:solidFill>
              </a:rPr>
              <a:pPr eaLnBrk="1" hangingPunct="1">
                <a:lnSpc>
                  <a:spcPct val="80000"/>
                </a:lnSpc>
              </a:pPr>
              <a:t>4</a:t>
            </a:fld>
            <a:endParaRPr lang="en-GB" altLang="en-US" sz="1200">
              <a:solidFill>
                <a:srgbClr val="FFFFFF"/>
              </a:solidFill>
            </a:endParaRPr>
          </a:p>
        </p:txBody>
      </p:sp>
      <p:sp>
        <p:nvSpPr>
          <p:cNvPr id="7171" name="Content Placeholder 2">
            <a:extLst>
              <a:ext uri="{FF2B5EF4-FFF2-40B4-BE49-F238E27FC236}">
                <a16:creationId xmlns:a16="http://schemas.microsoft.com/office/drawing/2014/main" id="{53B294C0-9504-397C-A8D9-91CBDB478A5A}"/>
              </a:ext>
            </a:extLst>
          </p:cNvPr>
          <p:cNvSpPr>
            <a:spLocks noGrp="1"/>
          </p:cNvSpPr>
          <p:nvPr>
            <p:ph sz="quarter" idx="1"/>
          </p:nvPr>
        </p:nvSpPr>
        <p:spPr>
          <a:xfrm>
            <a:off x="2136775" y="1600200"/>
            <a:ext cx="8153400" cy="4495800"/>
          </a:xfrm>
        </p:spPr>
        <p:txBody>
          <a:bodyPr>
            <a:normAutofit/>
          </a:bodyPr>
          <a:lstStyle/>
          <a:p>
            <a:pPr marL="320040" indent="-320040">
              <a:buFont typeface="Wingdings"/>
              <a:buChar char=""/>
              <a:defRPr/>
            </a:pPr>
            <a:r>
              <a:rPr lang="en-GB"/>
              <a:t>Cloud computing is an umbrella term used to refer to Internet based development and services</a:t>
            </a:r>
          </a:p>
          <a:p>
            <a:pPr marL="320040" indent="-320040">
              <a:buFont typeface="Wingdings"/>
              <a:buChar char=""/>
              <a:defRPr/>
            </a:pPr>
            <a:endParaRPr lang="en-GB"/>
          </a:p>
          <a:p>
            <a:pPr marL="320040" indent="-320040">
              <a:buFont typeface="Wingdings"/>
              <a:buChar char=""/>
              <a:defRPr/>
            </a:pPr>
            <a:r>
              <a:rPr lang="en-GB"/>
              <a:t>A number of characteristics define cloud data, applications services and infrastructure:</a:t>
            </a:r>
          </a:p>
          <a:p>
            <a:pPr marL="640080" lvl="1" indent="-274320">
              <a:buFont typeface="Wingdings 2"/>
              <a:buChar char=""/>
              <a:defRPr/>
            </a:pPr>
            <a:r>
              <a:rPr lang="en-GB" b="1"/>
              <a:t>Remotely hosted</a:t>
            </a:r>
            <a:r>
              <a:rPr lang="en-GB"/>
              <a:t>: Services or data are hosted on remote infrastructure. </a:t>
            </a:r>
          </a:p>
          <a:p>
            <a:pPr marL="640080" lvl="1" indent="-274320">
              <a:buFont typeface="Wingdings 2"/>
              <a:buChar char=""/>
              <a:defRPr/>
            </a:pPr>
            <a:r>
              <a:rPr lang="en-GB" b="1"/>
              <a:t>Ubiquitous</a:t>
            </a:r>
            <a:r>
              <a:rPr lang="en-GB"/>
              <a:t>: Services or data are available from anywhere.</a:t>
            </a:r>
          </a:p>
          <a:p>
            <a:pPr marL="640080" lvl="1" indent="-274320">
              <a:buFont typeface="Wingdings 2"/>
              <a:buChar char=""/>
              <a:defRPr/>
            </a:pPr>
            <a:r>
              <a:rPr lang="en-GB" b="1"/>
              <a:t>Commodified</a:t>
            </a:r>
            <a:r>
              <a:rPr lang="en-GB"/>
              <a:t>: The result is a utility computing model similar to traditional that of traditional utilities, like gas and electricity - you pay for what you would want!</a:t>
            </a:r>
          </a:p>
          <a:p>
            <a:pPr marL="320040" indent="-320040">
              <a:buFont typeface="Wingdings"/>
              <a:buChar cha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animEffect transition="in" filter="randombar(horizontal)">
                                      <p:cBhvr>
                                        <p:cTn id="7" dur="500"/>
                                        <p:tgtEl>
                                          <p:spTgt spid="7171">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7171">
                                            <p:txEl>
                                              <p:pRg st="4" end="4"/>
                                            </p:txEl>
                                          </p:spTgt>
                                        </p:tgtEl>
                                        <p:attrNameLst>
                                          <p:attrName>style.visibility</p:attrName>
                                        </p:attrNameLst>
                                      </p:cBhvr>
                                      <p:to>
                                        <p:strVal val="visible"/>
                                      </p:to>
                                    </p:set>
                                    <p:animEffect transition="in" filter="randombar(horizontal)">
                                      <p:cBhvr>
                                        <p:cTn id="10" dur="500"/>
                                        <p:tgtEl>
                                          <p:spTgt spid="7171">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7171">
                                            <p:txEl>
                                              <p:pRg st="5" end="5"/>
                                            </p:txEl>
                                          </p:spTgt>
                                        </p:tgtEl>
                                        <p:attrNameLst>
                                          <p:attrName>style.visibility</p:attrName>
                                        </p:attrNameLst>
                                      </p:cBhvr>
                                      <p:to>
                                        <p:strVal val="visible"/>
                                      </p:to>
                                    </p:set>
                                    <p:animEffect transition="in" filter="randombar(horizontal)">
                                      <p:cBhvr>
                                        <p:cTn id="13"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A8046D-A660-0545-98C9-F888CB22EA12}"/>
              </a:ext>
            </a:extLst>
          </p:cNvPr>
          <p:cNvPicPr>
            <a:picLocks noChangeAspect="1"/>
          </p:cNvPicPr>
          <p:nvPr/>
        </p:nvPicPr>
        <p:blipFill>
          <a:blip r:embed="rId2"/>
          <a:stretch>
            <a:fillRect/>
          </a:stretch>
        </p:blipFill>
        <p:spPr>
          <a:xfrm>
            <a:off x="1146350" y="0"/>
            <a:ext cx="9899299" cy="6858000"/>
          </a:xfrm>
          <a:prstGeom prst="rect">
            <a:avLst/>
          </a:prstGeom>
        </p:spPr>
      </p:pic>
    </p:spTree>
    <p:extLst>
      <p:ext uri="{BB962C8B-B14F-4D97-AF65-F5344CB8AC3E}">
        <p14:creationId xmlns:p14="http://schemas.microsoft.com/office/powerpoint/2010/main" val="2283743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A866A1-E357-5546-97A7-E87AFC64DDF1}"/>
              </a:ext>
            </a:extLst>
          </p:cNvPr>
          <p:cNvPicPr>
            <a:picLocks noChangeAspect="1"/>
          </p:cNvPicPr>
          <p:nvPr/>
        </p:nvPicPr>
        <p:blipFill>
          <a:blip r:embed="rId2"/>
          <a:stretch>
            <a:fillRect/>
          </a:stretch>
        </p:blipFill>
        <p:spPr>
          <a:xfrm>
            <a:off x="1146350" y="0"/>
            <a:ext cx="9899299" cy="6858000"/>
          </a:xfrm>
          <a:prstGeom prst="rect">
            <a:avLst/>
          </a:prstGeom>
        </p:spPr>
      </p:pic>
    </p:spTree>
    <p:extLst>
      <p:ext uri="{BB962C8B-B14F-4D97-AF65-F5344CB8AC3E}">
        <p14:creationId xmlns:p14="http://schemas.microsoft.com/office/powerpoint/2010/main" val="1368305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843025-4AA7-C743-8532-056D4D062339}"/>
              </a:ext>
            </a:extLst>
          </p:cNvPr>
          <p:cNvPicPr>
            <a:picLocks noChangeAspect="1"/>
          </p:cNvPicPr>
          <p:nvPr/>
        </p:nvPicPr>
        <p:blipFill>
          <a:blip r:embed="rId2"/>
          <a:stretch>
            <a:fillRect/>
          </a:stretch>
        </p:blipFill>
        <p:spPr>
          <a:xfrm>
            <a:off x="0" y="542925"/>
            <a:ext cx="12192000" cy="5472113"/>
          </a:xfrm>
          <a:prstGeom prst="rect">
            <a:avLst/>
          </a:prstGeom>
        </p:spPr>
      </p:pic>
    </p:spTree>
    <p:extLst>
      <p:ext uri="{BB962C8B-B14F-4D97-AF65-F5344CB8AC3E}">
        <p14:creationId xmlns:p14="http://schemas.microsoft.com/office/powerpoint/2010/main" val="241485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455BB7-1647-9E47-AEE9-D350DC56B5A7}"/>
              </a:ext>
            </a:extLst>
          </p:cNvPr>
          <p:cNvPicPr>
            <a:picLocks noChangeAspect="1"/>
          </p:cNvPicPr>
          <p:nvPr/>
        </p:nvPicPr>
        <p:blipFill>
          <a:blip r:embed="rId2"/>
          <a:stretch>
            <a:fillRect/>
          </a:stretch>
        </p:blipFill>
        <p:spPr>
          <a:xfrm>
            <a:off x="682625" y="571499"/>
            <a:ext cx="9990138" cy="5172075"/>
          </a:xfrm>
          <a:prstGeom prst="rect">
            <a:avLst/>
          </a:prstGeom>
        </p:spPr>
      </p:pic>
    </p:spTree>
    <p:extLst>
      <p:ext uri="{BB962C8B-B14F-4D97-AF65-F5344CB8AC3E}">
        <p14:creationId xmlns:p14="http://schemas.microsoft.com/office/powerpoint/2010/main" val="2489291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10">
            <a:extLst>
              <a:ext uri="{FF2B5EF4-FFF2-40B4-BE49-F238E27FC236}">
                <a16:creationId xmlns:a16="http://schemas.microsoft.com/office/drawing/2014/main" id="{D7CCFF6E-A6D9-944D-A2A1-615954EB62C8}"/>
              </a:ext>
            </a:extLst>
          </p:cNvPr>
          <p:cNvSpPr>
            <a:spLocks/>
          </p:cNvSpPr>
          <p:nvPr/>
        </p:nvSpPr>
        <p:spPr bwMode="auto">
          <a:xfrm>
            <a:off x="1587" y="4910749"/>
            <a:ext cx="12155699" cy="1900157"/>
          </a:xfrm>
          <a:prstGeom prst="rect">
            <a:avLst/>
          </a:prstGeom>
          <a:gradFill flip="none" rotWithShape="1">
            <a:gsLst>
              <a:gs pos="69000">
                <a:schemeClr val="accent2">
                  <a:lumMod val="10000"/>
                  <a:lumOff val="90000"/>
                  <a:alpha val="33000"/>
                </a:schemeClr>
              </a:gs>
              <a:gs pos="0">
                <a:schemeClr val="accent4">
                  <a:lumMod val="20000"/>
                  <a:lumOff val="80000"/>
                </a:schemeClr>
              </a:gs>
              <a:gs pos="51000">
                <a:schemeClr val="accent4">
                  <a:lumMod val="97000"/>
                  <a:lumOff val="3000"/>
                  <a:alpha val="0"/>
                </a:schemeClr>
              </a:gs>
              <a:gs pos="100000">
                <a:schemeClr val="accent4">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latin typeface="Gotham Book" panose="02000604040000020004" pitchFamily="2" charset="0"/>
            </a:endParaRPr>
          </a:p>
        </p:txBody>
      </p:sp>
      <p:sp>
        <p:nvSpPr>
          <p:cNvPr id="117" name="Freeform 10">
            <a:extLst>
              <a:ext uri="{FF2B5EF4-FFF2-40B4-BE49-F238E27FC236}">
                <a16:creationId xmlns:a16="http://schemas.microsoft.com/office/drawing/2014/main" id="{9CAC3A0F-4F4E-0D46-95B6-C48C522B57EA}"/>
              </a:ext>
            </a:extLst>
          </p:cNvPr>
          <p:cNvSpPr>
            <a:spLocks/>
          </p:cNvSpPr>
          <p:nvPr/>
        </p:nvSpPr>
        <p:spPr bwMode="auto">
          <a:xfrm>
            <a:off x="1588" y="1974743"/>
            <a:ext cx="12155699" cy="2864790"/>
          </a:xfrm>
          <a:prstGeom prst="rect">
            <a:avLst/>
          </a:prstGeom>
          <a:gradFill flip="none" rotWithShape="1">
            <a:gsLst>
              <a:gs pos="74000">
                <a:srgbClr val="94C8EA">
                  <a:alpha val="33000"/>
                </a:srgbClr>
              </a:gs>
              <a:gs pos="0">
                <a:schemeClr val="accent5"/>
              </a:gs>
              <a:gs pos="47000">
                <a:schemeClr val="accent4">
                  <a:lumMod val="97000"/>
                  <a:lumOff val="3000"/>
                  <a:alpha val="22000"/>
                </a:schemeClr>
              </a:gs>
              <a:gs pos="100000">
                <a:schemeClr val="accent4">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err="1">
                <a:solidFill>
                  <a:schemeClr val="tx1"/>
                </a:solidFill>
                <a:latin typeface="Gotham Book" panose="02000604040000020004" pitchFamily="2" charset="0"/>
              </a:rPr>
              <a:t>Etherogeneous</a:t>
            </a:r>
            <a:endParaRPr lang="en-US" sz="1600">
              <a:solidFill>
                <a:srgbClr val="FFFFFF"/>
              </a:solidFill>
              <a:latin typeface="Gotham Book" panose="02000604040000020004" pitchFamily="2" charset="0"/>
            </a:endParaRPr>
          </a:p>
        </p:txBody>
      </p:sp>
      <p:grpSp>
        <p:nvGrpSpPr>
          <p:cNvPr id="134" name="Group 133">
            <a:extLst>
              <a:ext uri="{FF2B5EF4-FFF2-40B4-BE49-F238E27FC236}">
                <a16:creationId xmlns:a16="http://schemas.microsoft.com/office/drawing/2014/main" id="{1D32C627-F16A-AB4F-AF9B-DCCCCEDA6EC7}"/>
              </a:ext>
            </a:extLst>
          </p:cNvPr>
          <p:cNvGrpSpPr/>
          <p:nvPr/>
        </p:nvGrpSpPr>
        <p:grpSpPr>
          <a:xfrm>
            <a:off x="5259211" y="2353790"/>
            <a:ext cx="2161429" cy="1548895"/>
            <a:chOff x="2671631" y="2566199"/>
            <a:chExt cx="3270341" cy="2108549"/>
          </a:xfrm>
        </p:grpSpPr>
        <p:sp>
          <p:nvSpPr>
            <p:cNvPr id="135" name="Rounded Rectangle 16">
              <a:extLst>
                <a:ext uri="{FF2B5EF4-FFF2-40B4-BE49-F238E27FC236}">
                  <a16:creationId xmlns:a16="http://schemas.microsoft.com/office/drawing/2014/main" id="{626A1FF9-E095-1A48-8462-6DD633ABC8C6}"/>
                </a:ext>
              </a:extLst>
            </p:cNvPr>
            <p:cNvSpPr/>
            <p:nvPr/>
          </p:nvSpPr>
          <p:spPr>
            <a:xfrm>
              <a:off x="2671631" y="2566199"/>
              <a:ext cx="3270341" cy="2108549"/>
            </a:xfrm>
            <a:prstGeom prst="roundRect">
              <a:avLst/>
            </a:prstGeom>
            <a:solidFill>
              <a:schemeClr val="accent3">
                <a:lumMod val="40000"/>
                <a:lumOff val="6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defRPr/>
              </a:pPr>
              <a:endParaRPr lang="en-US" sz="1100" b="1" kern="0">
                <a:solidFill>
                  <a:srgbClr val="000000"/>
                </a:solidFill>
                <a:latin typeface="Verdana"/>
                <a:ea typeface="ＭＳ Ｐゴシック"/>
                <a:cs typeface="Arial"/>
              </a:endParaRPr>
            </a:p>
          </p:txBody>
        </p:sp>
        <p:sp>
          <p:nvSpPr>
            <p:cNvPr id="136" name="Rectangle 28">
              <a:extLst>
                <a:ext uri="{FF2B5EF4-FFF2-40B4-BE49-F238E27FC236}">
                  <a16:creationId xmlns:a16="http://schemas.microsoft.com/office/drawing/2014/main" id="{01E6BE82-A553-914F-8921-51AC720C638A}"/>
                </a:ext>
              </a:extLst>
            </p:cNvPr>
            <p:cNvSpPr/>
            <p:nvPr/>
          </p:nvSpPr>
          <p:spPr>
            <a:xfrm>
              <a:off x="3611709" y="3207371"/>
              <a:ext cx="1997314" cy="788046"/>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defTabSz="457063">
                <a:defRPr/>
              </a:pPr>
              <a:r>
                <a:rPr lang="en-US" sz="2800">
                  <a:solidFill>
                    <a:schemeClr val="bg1"/>
                  </a:solidFill>
                  <a:latin typeface="Gotham Book" panose="02000604040000020004" pitchFamily="2" charset="0"/>
                  <a:ea typeface="+mj-ea"/>
                  <a:cs typeface="+mj-cs"/>
                </a:rPr>
                <a:t>HA/DR</a:t>
              </a:r>
            </a:p>
          </p:txBody>
        </p:sp>
      </p:grpSp>
      <p:sp>
        <p:nvSpPr>
          <p:cNvPr id="114" name="Freeform 10">
            <a:extLst>
              <a:ext uri="{FF2B5EF4-FFF2-40B4-BE49-F238E27FC236}">
                <a16:creationId xmlns:a16="http://schemas.microsoft.com/office/drawing/2014/main" id="{3E16ECE8-0096-F345-B6A0-617E6E352A76}"/>
              </a:ext>
            </a:extLst>
          </p:cNvPr>
          <p:cNvSpPr>
            <a:spLocks/>
          </p:cNvSpPr>
          <p:nvPr/>
        </p:nvSpPr>
        <p:spPr bwMode="auto">
          <a:xfrm>
            <a:off x="1589" y="575720"/>
            <a:ext cx="12155699" cy="1338983"/>
          </a:xfrm>
          <a:prstGeom prst="rect">
            <a:avLst/>
          </a:prstGeom>
          <a:gradFill flip="none" rotWithShape="1">
            <a:gsLst>
              <a:gs pos="74000">
                <a:srgbClr val="94C8EA">
                  <a:alpha val="33000"/>
                </a:srgbClr>
              </a:gs>
              <a:gs pos="0">
                <a:schemeClr val="accent4">
                  <a:lumMod val="67000"/>
                </a:schemeClr>
              </a:gs>
              <a:gs pos="47000">
                <a:schemeClr val="accent4">
                  <a:lumMod val="97000"/>
                  <a:lumOff val="3000"/>
                  <a:alpha val="22000"/>
                </a:schemeClr>
              </a:gs>
              <a:gs pos="100000">
                <a:schemeClr val="accent4">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latin typeface="Gotham Book" panose="02000604040000020004" pitchFamily="2" charset="0"/>
            </a:endParaRPr>
          </a:p>
        </p:txBody>
      </p:sp>
      <p:sp>
        <p:nvSpPr>
          <p:cNvPr id="13" name="Rectangle 12"/>
          <p:cNvSpPr/>
          <p:nvPr/>
        </p:nvSpPr>
        <p:spPr>
          <a:xfrm>
            <a:off x="1207174" y="642462"/>
            <a:ext cx="7064834" cy="400006"/>
          </a:xfrm>
          <a:prstGeom prst="rect">
            <a:avLst/>
          </a:prstGeom>
          <a:noFill/>
        </p:spPr>
        <p:txBody>
          <a:bodyPr wrap="square">
            <a:spAutoFit/>
          </a:bodyPr>
          <a:lstStyle/>
          <a:p>
            <a:pPr algn="ctr" defTabSz="457063">
              <a:defRPr/>
            </a:pPr>
            <a:r>
              <a:rPr lang="en-US" sz="1999">
                <a:latin typeface="Gotham Book" panose="02000604040000020004" pitchFamily="2" charset="0"/>
                <a:ea typeface="+mj-ea"/>
                <a:cs typeface="+mj-cs"/>
              </a:rPr>
              <a:t>DYNAMIC WORKLOAD CONSOLE</a:t>
            </a:r>
            <a:endParaRPr lang="en-US" sz="1600" b="1">
              <a:ea typeface="MS PGothic" pitchFamily="34" charset="-128"/>
              <a:cs typeface="Arial" charset="0"/>
            </a:endParaRPr>
          </a:p>
        </p:txBody>
      </p:sp>
      <p:sp>
        <p:nvSpPr>
          <p:cNvPr id="14" name="Rounded Rectangle 177"/>
          <p:cNvSpPr/>
          <p:nvPr/>
        </p:nvSpPr>
        <p:spPr>
          <a:xfrm>
            <a:off x="2995959" y="1037770"/>
            <a:ext cx="1727550" cy="323916"/>
          </a:xfrm>
          <a:prstGeom prst="roundRect">
            <a:avLst/>
          </a:prstGeom>
          <a:solidFill>
            <a:schemeClr val="accent5">
              <a:lumMod val="60000"/>
              <a:lumOff val="4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Modeling</a:t>
            </a:r>
          </a:p>
        </p:txBody>
      </p:sp>
      <p:sp>
        <p:nvSpPr>
          <p:cNvPr id="16" name="Rounded Rectangle 186"/>
          <p:cNvSpPr/>
          <p:nvPr/>
        </p:nvSpPr>
        <p:spPr>
          <a:xfrm>
            <a:off x="1207174" y="1437344"/>
            <a:ext cx="1727550" cy="323916"/>
          </a:xfrm>
          <a:prstGeom prst="roundRect">
            <a:avLst/>
          </a:prstGeom>
          <a:solidFill>
            <a:schemeClr val="accent5">
              <a:lumMod val="60000"/>
              <a:lumOff val="4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Graphical views</a:t>
            </a:r>
          </a:p>
        </p:txBody>
      </p:sp>
      <p:sp>
        <p:nvSpPr>
          <p:cNvPr id="17" name="Rounded Rectangle 187"/>
          <p:cNvSpPr/>
          <p:nvPr/>
        </p:nvSpPr>
        <p:spPr>
          <a:xfrm>
            <a:off x="6552160" y="1031697"/>
            <a:ext cx="1719848" cy="323916"/>
          </a:xfrm>
          <a:prstGeom prst="roundRect">
            <a:avLst/>
          </a:prstGeom>
          <a:solidFill>
            <a:schemeClr val="accent5">
              <a:lumMod val="60000"/>
              <a:lumOff val="4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Security &amp; configuration</a:t>
            </a:r>
          </a:p>
        </p:txBody>
      </p:sp>
      <p:sp>
        <p:nvSpPr>
          <p:cNvPr id="18" name="Rounded Rectangle 188"/>
          <p:cNvSpPr/>
          <p:nvPr/>
        </p:nvSpPr>
        <p:spPr>
          <a:xfrm>
            <a:off x="4774059" y="1031697"/>
            <a:ext cx="1727550" cy="323916"/>
          </a:xfrm>
          <a:prstGeom prst="roundRect">
            <a:avLst/>
          </a:prstGeom>
          <a:solidFill>
            <a:schemeClr val="accent5">
              <a:lumMod val="60000"/>
              <a:lumOff val="4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What-If</a:t>
            </a:r>
          </a:p>
        </p:txBody>
      </p:sp>
      <p:sp>
        <p:nvSpPr>
          <p:cNvPr id="20" name="Rounded Rectangle 189"/>
          <p:cNvSpPr/>
          <p:nvPr/>
        </p:nvSpPr>
        <p:spPr>
          <a:xfrm>
            <a:off x="1207174" y="1040669"/>
            <a:ext cx="1727550" cy="323916"/>
          </a:xfrm>
          <a:prstGeom prst="roundRect">
            <a:avLst/>
          </a:prstGeom>
          <a:solidFill>
            <a:schemeClr val="accent5">
              <a:lumMod val="60000"/>
              <a:lumOff val="4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defRPr/>
            </a:pPr>
            <a:r>
              <a:rPr lang="en-US" sz="1200">
                <a:solidFill>
                  <a:schemeClr val="tx1"/>
                </a:solidFill>
                <a:latin typeface="Gotham Book" panose="02000604040000020004" pitchFamily="2" charset="0"/>
                <a:ea typeface="+mj-ea"/>
                <a:cs typeface="+mj-cs"/>
              </a:rPr>
              <a:t>Dashboard</a:t>
            </a:r>
          </a:p>
        </p:txBody>
      </p:sp>
      <p:sp>
        <p:nvSpPr>
          <p:cNvPr id="21" name="Rounded Rectangle 192"/>
          <p:cNvSpPr/>
          <p:nvPr/>
        </p:nvSpPr>
        <p:spPr>
          <a:xfrm>
            <a:off x="4772691" y="1431703"/>
            <a:ext cx="1727550" cy="323916"/>
          </a:xfrm>
          <a:prstGeom prst="roundRect">
            <a:avLst/>
          </a:prstGeom>
          <a:solidFill>
            <a:schemeClr val="accent5">
              <a:lumMod val="60000"/>
              <a:lumOff val="4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Reporting</a:t>
            </a:r>
          </a:p>
        </p:txBody>
      </p:sp>
      <p:sp>
        <p:nvSpPr>
          <p:cNvPr id="22" name="Rounded Rectangle 194"/>
          <p:cNvSpPr/>
          <p:nvPr/>
        </p:nvSpPr>
        <p:spPr>
          <a:xfrm>
            <a:off x="2995959" y="1438514"/>
            <a:ext cx="1727550" cy="323916"/>
          </a:xfrm>
          <a:prstGeom prst="roundRect">
            <a:avLst/>
          </a:prstGeom>
          <a:solidFill>
            <a:schemeClr val="accent5">
              <a:lumMod val="60000"/>
              <a:lumOff val="4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Monitoring</a:t>
            </a:r>
          </a:p>
        </p:txBody>
      </p:sp>
      <p:sp>
        <p:nvSpPr>
          <p:cNvPr id="75" name="Rounded Rectangle 200"/>
          <p:cNvSpPr/>
          <p:nvPr/>
        </p:nvSpPr>
        <p:spPr>
          <a:xfrm>
            <a:off x="6556864" y="1425716"/>
            <a:ext cx="1727550" cy="323916"/>
          </a:xfrm>
          <a:prstGeom prst="roundRect">
            <a:avLst/>
          </a:prstGeom>
          <a:solidFill>
            <a:schemeClr val="accent5">
              <a:lumMod val="60000"/>
              <a:lumOff val="4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Self-service</a:t>
            </a:r>
          </a:p>
        </p:txBody>
      </p:sp>
      <p:grpSp>
        <p:nvGrpSpPr>
          <p:cNvPr id="10" name="Group 9"/>
          <p:cNvGrpSpPr/>
          <p:nvPr/>
        </p:nvGrpSpPr>
        <p:grpSpPr>
          <a:xfrm>
            <a:off x="2512482" y="2170709"/>
            <a:ext cx="3269489" cy="2108000"/>
            <a:chOff x="2671631" y="2566199"/>
            <a:chExt cx="3270341" cy="2108549"/>
          </a:xfrm>
        </p:grpSpPr>
        <p:sp>
          <p:nvSpPr>
            <p:cNvPr id="28" name="Rounded Rectangle 16"/>
            <p:cNvSpPr/>
            <p:nvPr/>
          </p:nvSpPr>
          <p:spPr>
            <a:xfrm>
              <a:off x="2671631" y="2566199"/>
              <a:ext cx="3270341" cy="2108549"/>
            </a:xfrm>
            <a:prstGeom prst="roundRect">
              <a:avLst/>
            </a:prstGeom>
            <a:solidFill>
              <a:schemeClr val="accent3">
                <a:lumMod val="60000"/>
                <a:lumOff val="4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defRPr/>
              </a:pPr>
              <a:endParaRPr lang="en-US" sz="1100" b="1" kern="0">
                <a:solidFill>
                  <a:srgbClr val="000000"/>
                </a:solidFill>
                <a:latin typeface="Verdana"/>
                <a:ea typeface="ＭＳ Ｐゴシック"/>
                <a:cs typeface="Arial"/>
              </a:endParaRPr>
            </a:p>
          </p:txBody>
        </p:sp>
        <p:sp>
          <p:nvSpPr>
            <p:cNvPr id="29" name="Rectangle 28"/>
            <p:cNvSpPr/>
            <p:nvPr/>
          </p:nvSpPr>
          <p:spPr>
            <a:xfrm>
              <a:off x="2838518" y="2673455"/>
              <a:ext cx="2895545" cy="442674"/>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defTabSz="457063">
                <a:defRPr/>
              </a:pPr>
              <a:r>
                <a:rPr lang="en-US" sz="1999">
                  <a:solidFill>
                    <a:schemeClr val="bg1"/>
                  </a:solidFill>
                  <a:latin typeface="Gotham Book" panose="02000604040000020004" pitchFamily="2" charset="0"/>
                  <a:ea typeface="+mj-ea"/>
                  <a:cs typeface="+mj-cs"/>
                </a:rPr>
                <a:t>ENGINE</a:t>
              </a:r>
            </a:p>
          </p:txBody>
        </p:sp>
        <p:grpSp>
          <p:nvGrpSpPr>
            <p:cNvPr id="8" name="Group 7"/>
            <p:cNvGrpSpPr/>
            <p:nvPr/>
          </p:nvGrpSpPr>
          <p:grpSpPr>
            <a:xfrm>
              <a:off x="2875345" y="3156615"/>
              <a:ext cx="2858723" cy="1239842"/>
              <a:chOff x="3597249" y="3192711"/>
              <a:chExt cx="2858723" cy="1239842"/>
            </a:xfrm>
          </p:grpSpPr>
          <p:sp>
            <p:nvSpPr>
              <p:cNvPr id="32" name="Rounded Rectangle 28"/>
              <p:cNvSpPr/>
              <p:nvPr/>
            </p:nvSpPr>
            <p:spPr>
              <a:xfrm>
                <a:off x="3597249" y="3635668"/>
                <a:ext cx="1344633" cy="366206"/>
              </a:xfrm>
              <a:prstGeom prst="roundRect">
                <a:avLst/>
              </a:prstGeom>
              <a:solidFill>
                <a:schemeClr val="accent5">
                  <a:lumMod val="40000"/>
                  <a:lumOff val="6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Dynamic Scheduling</a:t>
                </a:r>
              </a:p>
            </p:txBody>
          </p:sp>
          <p:sp>
            <p:nvSpPr>
              <p:cNvPr id="33" name="Rounded Rectangle 29"/>
              <p:cNvSpPr/>
              <p:nvPr/>
            </p:nvSpPr>
            <p:spPr>
              <a:xfrm>
                <a:off x="3601470" y="3192712"/>
                <a:ext cx="1340412" cy="385271"/>
              </a:xfrm>
              <a:prstGeom prst="roundRect">
                <a:avLst/>
              </a:prstGeom>
              <a:solidFill>
                <a:schemeClr val="accent5">
                  <a:lumMod val="40000"/>
                  <a:lumOff val="6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defRPr/>
                </a:pPr>
                <a:r>
                  <a:rPr lang="en-US" sz="1200">
                    <a:solidFill>
                      <a:schemeClr val="tx1"/>
                    </a:solidFill>
                    <a:latin typeface="Gotham Book" panose="02000604040000020004" pitchFamily="2" charset="0"/>
                    <a:ea typeface="+mj-ea"/>
                    <a:cs typeface="+mj-cs"/>
                  </a:rPr>
                  <a:t>Planning</a:t>
                </a:r>
                <a:endParaRPr lang="en-US" sz="1100">
                  <a:solidFill>
                    <a:schemeClr val="tx1"/>
                  </a:solidFill>
                  <a:latin typeface="Gotham Book" panose="02000604040000020004" pitchFamily="2" charset="0"/>
                  <a:ea typeface="+mj-ea"/>
                  <a:cs typeface="+mj-cs"/>
                </a:endParaRPr>
              </a:p>
            </p:txBody>
          </p:sp>
          <p:sp>
            <p:nvSpPr>
              <p:cNvPr id="34" name="Rounded Rectangle 70"/>
              <p:cNvSpPr/>
              <p:nvPr/>
            </p:nvSpPr>
            <p:spPr>
              <a:xfrm>
                <a:off x="5004260" y="3192711"/>
                <a:ext cx="1437825" cy="370291"/>
              </a:xfrm>
              <a:prstGeom prst="roundRect">
                <a:avLst/>
              </a:prstGeom>
              <a:solidFill>
                <a:schemeClr val="accent5">
                  <a:lumMod val="40000"/>
                  <a:lumOff val="6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REST APIs</a:t>
                </a:r>
              </a:p>
            </p:txBody>
          </p:sp>
          <p:sp>
            <p:nvSpPr>
              <p:cNvPr id="36" name="Rounded Rectangle 71"/>
              <p:cNvSpPr/>
              <p:nvPr/>
            </p:nvSpPr>
            <p:spPr>
              <a:xfrm>
                <a:off x="5004262" y="3634236"/>
                <a:ext cx="1437822" cy="367638"/>
              </a:xfrm>
              <a:prstGeom prst="roundRect">
                <a:avLst/>
              </a:prstGeom>
              <a:solidFill>
                <a:schemeClr val="accent5">
                  <a:lumMod val="40000"/>
                  <a:lumOff val="6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Event Management</a:t>
                </a:r>
              </a:p>
            </p:txBody>
          </p:sp>
          <p:sp>
            <p:nvSpPr>
              <p:cNvPr id="85" name="Rounded Rectangle 28"/>
              <p:cNvSpPr/>
              <p:nvPr/>
            </p:nvSpPr>
            <p:spPr>
              <a:xfrm>
                <a:off x="3600199" y="4066347"/>
                <a:ext cx="1344633" cy="366206"/>
              </a:xfrm>
              <a:prstGeom prst="roundRect">
                <a:avLst/>
              </a:prstGeom>
              <a:solidFill>
                <a:schemeClr val="accent5">
                  <a:lumMod val="40000"/>
                  <a:lumOff val="6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Predictive analysis</a:t>
                </a:r>
              </a:p>
            </p:txBody>
          </p:sp>
          <p:sp>
            <p:nvSpPr>
              <p:cNvPr id="86" name="Rounded Rectangle 28"/>
              <p:cNvSpPr/>
              <p:nvPr/>
            </p:nvSpPr>
            <p:spPr>
              <a:xfrm>
                <a:off x="5018148" y="4064804"/>
                <a:ext cx="1437824" cy="366206"/>
              </a:xfrm>
              <a:prstGeom prst="roundRect">
                <a:avLst/>
              </a:prstGeom>
              <a:solidFill>
                <a:schemeClr val="accent5">
                  <a:lumMod val="40000"/>
                  <a:lumOff val="6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ea typeface="+mj-ea"/>
                    <a:cs typeface="+mj-cs"/>
                  </a:rPr>
                  <a:t>DevOps </a:t>
                </a:r>
              </a:p>
            </p:txBody>
          </p:sp>
        </p:grpSp>
      </p:grpSp>
      <p:sp>
        <p:nvSpPr>
          <p:cNvPr id="9" name="TextBox 8"/>
          <p:cNvSpPr txBox="1"/>
          <p:nvPr/>
        </p:nvSpPr>
        <p:spPr>
          <a:xfrm flipH="1">
            <a:off x="4628863" y="4572080"/>
            <a:ext cx="2595752" cy="261542"/>
          </a:xfrm>
          <a:prstGeom prst="rect">
            <a:avLst/>
          </a:prstGeom>
          <a:noFill/>
        </p:spPr>
        <p:txBody>
          <a:bodyPr wrap="square" rtlCol="0">
            <a:spAutoFit/>
          </a:bodyPr>
          <a:lstStyle/>
          <a:p>
            <a:pPr algn="ctr" defTabSz="914126">
              <a:defRPr/>
            </a:pPr>
            <a:r>
              <a:rPr lang="it-IT" sz="1100">
                <a:latin typeface="Gotham Book" panose="02000604040000020004" pitchFamily="2" charset="0"/>
                <a:ea typeface="+mj-ea"/>
                <a:cs typeface="+mj-cs"/>
              </a:rPr>
              <a:t>DB/2 – Oracle – Informix - MS/SQL - VSAM </a:t>
            </a:r>
          </a:p>
        </p:txBody>
      </p:sp>
      <p:sp>
        <p:nvSpPr>
          <p:cNvPr id="88" name="Rectangle 87"/>
          <p:cNvSpPr/>
          <p:nvPr/>
        </p:nvSpPr>
        <p:spPr>
          <a:xfrm>
            <a:off x="-132755" y="998526"/>
            <a:ext cx="1225278" cy="523084"/>
          </a:xfrm>
          <a:prstGeom prst="rect">
            <a:avLst/>
          </a:prstGeom>
        </p:spPr>
        <p:txBody>
          <a:bodyPr wrap="square">
            <a:spAutoFit/>
          </a:bodyPr>
          <a:lstStyle/>
          <a:p>
            <a:pPr algn="ctr" defTabSz="457063">
              <a:defRPr/>
            </a:pPr>
            <a:r>
              <a:rPr lang="en-US" sz="1400" b="1">
                <a:solidFill>
                  <a:schemeClr val="bg1"/>
                </a:solidFill>
                <a:latin typeface="Gotham Book" panose="02000604040000020004" pitchFamily="2" charset="0"/>
              </a:rPr>
              <a:t>VIEW</a:t>
            </a:r>
            <a:r>
              <a:rPr lang="en-US" sz="1400" b="1">
                <a:solidFill>
                  <a:schemeClr val="bg1"/>
                </a:solidFill>
                <a:ea typeface="MS PGothic" pitchFamily="34" charset="-128"/>
                <a:cs typeface="Arial" charset="0"/>
              </a:rPr>
              <a:t> </a:t>
            </a:r>
            <a:r>
              <a:rPr lang="en-US" sz="1400" b="1">
                <a:solidFill>
                  <a:schemeClr val="bg1"/>
                </a:solidFill>
                <a:latin typeface="Gotham Book" panose="02000604040000020004" pitchFamily="2" charset="0"/>
              </a:rPr>
              <a:t>AND</a:t>
            </a:r>
            <a:r>
              <a:rPr lang="en-US" sz="1400" b="1">
                <a:solidFill>
                  <a:schemeClr val="bg1"/>
                </a:solidFill>
                <a:ea typeface="MS PGothic" pitchFamily="34" charset="-128"/>
                <a:cs typeface="Arial" charset="0"/>
              </a:rPr>
              <a:t> </a:t>
            </a:r>
            <a:r>
              <a:rPr lang="en-US" sz="1400" b="1">
                <a:solidFill>
                  <a:schemeClr val="bg1"/>
                </a:solidFill>
                <a:latin typeface="Gotham Book" panose="02000604040000020004" pitchFamily="2" charset="0"/>
              </a:rPr>
              <a:t>OPERATE</a:t>
            </a:r>
          </a:p>
        </p:txBody>
      </p:sp>
      <p:cxnSp>
        <p:nvCxnSpPr>
          <p:cNvPr id="189" name="Straight Arrow Connector 188"/>
          <p:cNvCxnSpPr>
            <a:cxnSpLocks/>
          </p:cNvCxnSpPr>
          <p:nvPr/>
        </p:nvCxnSpPr>
        <p:spPr>
          <a:xfrm flipV="1">
            <a:off x="5738293" y="4124499"/>
            <a:ext cx="352246" cy="401479"/>
          </a:xfrm>
          <a:prstGeom prst="straightConnector1">
            <a:avLst/>
          </a:prstGeom>
          <a:noFill/>
          <a:ln w="25400" cap="flat" cmpd="sng" algn="ctr">
            <a:solidFill>
              <a:schemeClr val="tx1">
                <a:lumMod val="50000"/>
                <a:lumOff val="50000"/>
              </a:schemeClr>
            </a:solidFill>
            <a:prstDash val="solid"/>
            <a:headEnd type="triangle"/>
            <a:tailEnd type="triangle"/>
          </a:ln>
          <a:effectLst/>
        </p:spPr>
      </p:cxnSp>
      <p:sp>
        <p:nvSpPr>
          <p:cNvPr id="108" name="Title 1">
            <a:extLst>
              <a:ext uri="{FF2B5EF4-FFF2-40B4-BE49-F238E27FC236}">
                <a16:creationId xmlns:a16="http://schemas.microsoft.com/office/drawing/2014/main" id="{FF81289B-19A6-2F40-848D-593E6F0146DE}"/>
              </a:ext>
            </a:extLst>
          </p:cNvPr>
          <p:cNvSpPr>
            <a:spLocks noGrp="1"/>
          </p:cNvSpPr>
          <p:nvPr>
            <p:ph type="title"/>
          </p:nvPr>
        </p:nvSpPr>
        <p:spPr>
          <a:xfrm>
            <a:off x="1588" y="57328"/>
            <a:ext cx="12188825" cy="535403"/>
          </a:xfrm>
        </p:spPr>
        <p:txBody>
          <a:bodyPr wrap="square" anchor="ctr">
            <a:spAutoFit/>
          </a:bodyPr>
          <a:lstStyle/>
          <a:p>
            <a:r>
              <a:rPr lang="en-US" sz="3199">
                <a:solidFill>
                  <a:srgbClr val="4B4B4B"/>
                </a:solidFill>
                <a:latin typeface="Gotham Book" panose="02000604040000020004" pitchFamily="2" charset="0"/>
              </a:rPr>
              <a:t>Workload Automation </a:t>
            </a:r>
            <a:r>
              <a:rPr lang="en-US" sz="3199">
                <a:solidFill>
                  <a:schemeClr val="accent5"/>
                </a:solidFill>
                <a:latin typeface="Gotham Book" panose="02000604040000020004" pitchFamily="2" charset="0"/>
              </a:rPr>
              <a:t>Architecture</a:t>
            </a:r>
          </a:p>
        </p:txBody>
      </p:sp>
      <p:sp>
        <p:nvSpPr>
          <p:cNvPr id="111" name="Rectangle 110">
            <a:extLst>
              <a:ext uri="{FF2B5EF4-FFF2-40B4-BE49-F238E27FC236}">
                <a16:creationId xmlns:a16="http://schemas.microsoft.com/office/drawing/2014/main" id="{45E8DC12-A807-924D-839D-545B4188BA95}"/>
              </a:ext>
            </a:extLst>
          </p:cNvPr>
          <p:cNvSpPr/>
          <p:nvPr/>
        </p:nvSpPr>
        <p:spPr>
          <a:xfrm>
            <a:off x="-162927" y="2960714"/>
            <a:ext cx="1225278" cy="738472"/>
          </a:xfrm>
          <a:prstGeom prst="rect">
            <a:avLst/>
          </a:prstGeom>
        </p:spPr>
        <p:txBody>
          <a:bodyPr wrap="square">
            <a:spAutoFit/>
          </a:bodyPr>
          <a:lstStyle/>
          <a:p>
            <a:pPr algn="ctr" defTabSz="457063">
              <a:defRPr/>
            </a:pPr>
            <a:r>
              <a:rPr lang="en-US" sz="1400" b="1">
                <a:solidFill>
                  <a:schemeClr val="bg1"/>
                </a:solidFill>
                <a:latin typeface="Gotham Book" panose="02000604040000020004" pitchFamily="2" charset="0"/>
              </a:rPr>
              <a:t>ENGINE AUTOMATE WITH HA</a:t>
            </a:r>
          </a:p>
        </p:txBody>
      </p:sp>
      <p:sp>
        <p:nvSpPr>
          <p:cNvPr id="112" name="Rectangle 111">
            <a:extLst>
              <a:ext uri="{FF2B5EF4-FFF2-40B4-BE49-F238E27FC236}">
                <a16:creationId xmlns:a16="http://schemas.microsoft.com/office/drawing/2014/main" id="{D7DB4325-4E7C-854C-9B66-3DC631203E43}"/>
              </a:ext>
            </a:extLst>
          </p:cNvPr>
          <p:cNvSpPr/>
          <p:nvPr/>
        </p:nvSpPr>
        <p:spPr>
          <a:xfrm>
            <a:off x="-162926" y="5697459"/>
            <a:ext cx="1225278" cy="307697"/>
          </a:xfrm>
          <a:prstGeom prst="rect">
            <a:avLst/>
          </a:prstGeom>
        </p:spPr>
        <p:txBody>
          <a:bodyPr wrap="square">
            <a:spAutoFit/>
          </a:bodyPr>
          <a:lstStyle/>
          <a:p>
            <a:pPr algn="ctr" defTabSz="457063">
              <a:defRPr/>
            </a:pPr>
            <a:r>
              <a:rPr lang="en-US" sz="1400" b="1">
                <a:latin typeface="Gotham Book" panose="02000604040000020004" pitchFamily="2" charset="0"/>
              </a:rPr>
              <a:t>EXECUTE</a:t>
            </a:r>
          </a:p>
        </p:txBody>
      </p:sp>
      <p:cxnSp>
        <p:nvCxnSpPr>
          <p:cNvPr id="25" name="Straight Arrow Connector 24">
            <a:extLst>
              <a:ext uri="{FF2B5EF4-FFF2-40B4-BE49-F238E27FC236}">
                <a16:creationId xmlns:a16="http://schemas.microsoft.com/office/drawing/2014/main" id="{75EBC530-538B-0E47-ABCB-304F406C4381}"/>
              </a:ext>
            </a:extLst>
          </p:cNvPr>
          <p:cNvCxnSpPr>
            <a:cxnSpLocks/>
          </p:cNvCxnSpPr>
          <p:nvPr/>
        </p:nvCxnSpPr>
        <p:spPr>
          <a:xfrm>
            <a:off x="4685384" y="1908198"/>
            <a:ext cx="0" cy="821965"/>
          </a:xfrm>
          <a:prstGeom prst="straightConnector1">
            <a:avLst/>
          </a:prstGeom>
          <a:ln w="2222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6B3F6CED-91C7-5043-A9C3-CAADF0C720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6116" y="4057298"/>
            <a:ext cx="545958" cy="545958"/>
          </a:xfrm>
          <a:prstGeom prst="rect">
            <a:avLst/>
          </a:prstGeom>
        </p:spPr>
      </p:pic>
      <p:pic>
        <p:nvPicPr>
          <p:cNvPr id="165" name="Graphic 164">
            <a:extLst>
              <a:ext uri="{FF2B5EF4-FFF2-40B4-BE49-F238E27FC236}">
                <a16:creationId xmlns:a16="http://schemas.microsoft.com/office/drawing/2014/main" id="{9226ECCF-CEF1-984B-8A16-271A76FC3C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4821" y="3953260"/>
            <a:ext cx="545958" cy="545958"/>
          </a:xfrm>
          <a:prstGeom prst="rect">
            <a:avLst/>
          </a:prstGeom>
        </p:spPr>
      </p:pic>
      <p:sp>
        <p:nvSpPr>
          <p:cNvPr id="192" name="Rounded Rectangle 173"/>
          <p:cNvSpPr/>
          <p:nvPr/>
        </p:nvSpPr>
        <p:spPr>
          <a:xfrm>
            <a:off x="1056418" y="5229219"/>
            <a:ext cx="5488250" cy="1209131"/>
          </a:xfrm>
          <a:prstGeom prst="roundRect">
            <a:avLst/>
          </a:prstGeom>
          <a:noFill/>
          <a:ln>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457063">
              <a:defRPr/>
            </a:pPr>
            <a:endParaRPr lang="en-US" sz="1100" b="1" kern="0">
              <a:solidFill>
                <a:srgbClr val="000000"/>
              </a:solidFill>
              <a:latin typeface="Verdana"/>
              <a:ea typeface="ＭＳ Ｐゴシック"/>
              <a:cs typeface="Arial"/>
            </a:endParaRPr>
          </a:p>
        </p:txBody>
      </p:sp>
      <p:sp>
        <p:nvSpPr>
          <p:cNvPr id="106" name="TextBox 105"/>
          <p:cNvSpPr txBox="1"/>
          <p:nvPr/>
        </p:nvSpPr>
        <p:spPr>
          <a:xfrm flipH="1">
            <a:off x="1062350" y="5922408"/>
            <a:ext cx="4725303" cy="307697"/>
          </a:xfrm>
          <a:prstGeom prst="rect">
            <a:avLst/>
          </a:prstGeom>
          <a:noFill/>
        </p:spPr>
        <p:txBody>
          <a:bodyPr wrap="square" rtlCol="0">
            <a:spAutoFit/>
          </a:bodyPr>
          <a:lstStyle/>
          <a:p>
            <a:pPr defTabSz="914126">
              <a:defRPr/>
            </a:pPr>
            <a:r>
              <a:rPr lang="it-IT" sz="1400">
                <a:solidFill>
                  <a:prstClr val="black"/>
                </a:solidFill>
                <a:latin typeface="Calibri" panose="020F0502020204030204"/>
              </a:rPr>
              <a:t>AIX - HP - IBMi – Linux – Solaris – Windows – z/OS -</a:t>
            </a:r>
          </a:p>
        </p:txBody>
      </p:sp>
      <p:sp>
        <p:nvSpPr>
          <p:cNvPr id="183" name="Rounded Rectangle 189">
            <a:extLst>
              <a:ext uri="{FF2B5EF4-FFF2-40B4-BE49-F238E27FC236}">
                <a16:creationId xmlns:a16="http://schemas.microsoft.com/office/drawing/2014/main" id="{A9D696FE-EEB7-8242-BAB4-E0D9F7239D7E}"/>
              </a:ext>
            </a:extLst>
          </p:cNvPr>
          <p:cNvSpPr/>
          <p:nvPr/>
        </p:nvSpPr>
        <p:spPr>
          <a:xfrm>
            <a:off x="1102701" y="5346808"/>
            <a:ext cx="4275439" cy="521960"/>
          </a:xfrm>
          <a:prstGeom prst="roundRect">
            <a:avLst/>
          </a:prstGeom>
          <a:solidFill>
            <a:schemeClr val="accent5">
              <a:lumMod val="60000"/>
              <a:lumOff val="4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defRPr/>
            </a:pPr>
            <a:r>
              <a:rPr lang="en-US" sz="1200">
                <a:solidFill>
                  <a:schemeClr val="tx1"/>
                </a:solidFill>
                <a:latin typeface="Gotham Book" panose="02000604040000020004" pitchFamily="2" charset="0"/>
                <a:ea typeface="+mj-ea"/>
                <a:cs typeface="+mj-cs"/>
              </a:rPr>
              <a:t>AGENTS</a:t>
            </a:r>
          </a:p>
        </p:txBody>
      </p:sp>
      <p:sp>
        <p:nvSpPr>
          <p:cNvPr id="61" name="Rounded Rectangle 173">
            <a:extLst>
              <a:ext uri="{FF2B5EF4-FFF2-40B4-BE49-F238E27FC236}">
                <a16:creationId xmlns:a16="http://schemas.microsoft.com/office/drawing/2014/main" id="{CE6754A2-3523-FE4C-836A-711549B9DF43}"/>
              </a:ext>
            </a:extLst>
          </p:cNvPr>
          <p:cNvSpPr/>
          <p:nvPr/>
        </p:nvSpPr>
        <p:spPr>
          <a:xfrm>
            <a:off x="5412893" y="5346808"/>
            <a:ext cx="1075418" cy="521960"/>
          </a:xfrm>
          <a:prstGeom prst="roundRect">
            <a:avLst/>
          </a:prstGeom>
          <a:solidFill>
            <a:schemeClr val="accent6">
              <a:lumMod val="90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it-IT" sz="1200">
                <a:solidFill>
                  <a:schemeClr val="tx1"/>
                </a:solidFill>
                <a:latin typeface="Gotham Book" panose="02000604040000020004" pitchFamily="2" charset="0"/>
              </a:rPr>
              <a:t>AGENTLESS</a:t>
            </a:r>
            <a:endParaRPr lang="en-US" sz="1200">
              <a:solidFill>
                <a:schemeClr val="tx1"/>
              </a:solidFill>
              <a:latin typeface="Gotham Book" panose="02000604040000020004" pitchFamily="2" charset="0"/>
              <a:ea typeface="+mj-ea"/>
              <a:cs typeface="+mj-cs"/>
            </a:endParaRPr>
          </a:p>
        </p:txBody>
      </p:sp>
      <p:pic>
        <p:nvPicPr>
          <p:cNvPr id="4" name="Picture 3">
            <a:extLst>
              <a:ext uri="{FF2B5EF4-FFF2-40B4-BE49-F238E27FC236}">
                <a16:creationId xmlns:a16="http://schemas.microsoft.com/office/drawing/2014/main" id="{C2EAD15A-5C54-DD46-8923-FA5BA222D778}"/>
              </a:ext>
            </a:extLst>
          </p:cNvPr>
          <p:cNvPicPr>
            <a:picLocks noChangeAspect="1"/>
          </p:cNvPicPr>
          <p:nvPr/>
        </p:nvPicPr>
        <p:blipFill>
          <a:blip r:embed="rId5"/>
          <a:stretch>
            <a:fillRect/>
          </a:stretch>
        </p:blipFill>
        <p:spPr>
          <a:xfrm>
            <a:off x="4820637" y="5927216"/>
            <a:ext cx="501182" cy="414728"/>
          </a:xfrm>
          <a:prstGeom prst="rect">
            <a:avLst/>
          </a:prstGeom>
        </p:spPr>
      </p:pic>
      <p:sp>
        <p:nvSpPr>
          <p:cNvPr id="73" name="Rectangle 72">
            <a:extLst>
              <a:ext uri="{FF2B5EF4-FFF2-40B4-BE49-F238E27FC236}">
                <a16:creationId xmlns:a16="http://schemas.microsoft.com/office/drawing/2014/main" id="{6DCFC6CB-A2CA-7C41-9D71-E30B7397B685}"/>
              </a:ext>
            </a:extLst>
          </p:cNvPr>
          <p:cNvSpPr/>
          <p:nvPr/>
        </p:nvSpPr>
        <p:spPr>
          <a:xfrm>
            <a:off x="958180" y="657220"/>
            <a:ext cx="8691241" cy="6072172"/>
          </a:xfrm>
          <a:prstGeom prst="rect">
            <a:avLst/>
          </a:prstGeom>
          <a:noFill/>
          <a:ln w="22225">
            <a:solidFill>
              <a:srgbClr val="326C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rgbClr val="383838"/>
              </a:solidFill>
              <a:latin typeface="Calibri" panose="020F0502020204030204" pitchFamily="34" charset="0"/>
              <a:cs typeface="Calibri" panose="020F0502020204030204" pitchFamily="34" charset="0"/>
            </a:endParaRPr>
          </a:p>
        </p:txBody>
      </p:sp>
      <p:grpSp>
        <p:nvGrpSpPr>
          <p:cNvPr id="26" name="Group 25">
            <a:extLst>
              <a:ext uri="{FF2B5EF4-FFF2-40B4-BE49-F238E27FC236}">
                <a16:creationId xmlns:a16="http://schemas.microsoft.com/office/drawing/2014/main" id="{51B3F5F1-8E66-464D-887D-56BC990AEBBB}"/>
              </a:ext>
            </a:extLst>
          </p:cNvPr>
          <p:cNvGrpSpPr/>
          <p:nvPr/>
        </p:nvGrpSpPr>
        <p:grpSpPr>
          <a:xfrm>
            <a:off x="6606265" y="4950023"/>
            <a:ext cx="2972416" cy="1737790"/>
            <a:chOff x="8971983" y="4984810"/>
            <a:chExt cx="2973190" cy="1738243"/>
          </a:xfrm>
        </p:grpSpPr>
        <p:grpSp>
          <p:nvGrpSpPr>
            <p:cNvPr id="70" name="Group 69">
              <a:extLst>
                <a:ext uri="{FF2B5EF4-FFF2-40B4-BE49-F238E27FC236}">
                  <a16:creationId xmlns:a16="http://schemas.microsoft.com/office/drawing/2014/main" id="{99F1ED85-7DAB-EB4E-B6B1-478282122040}"/>
                </a:ext>
              </a:extLst>
            </p:cNvPr>
            <p:cNvGrpSpPr/>
            <p:nvPr/>
          </p:nvGrpSpPr>
          <p:grpSpPr>
            <a:xfrm>
              <a:off x="8971983" y="4984810"/>
              <a:ext cx="2973190" cy="1716716"/>
              <a:chOff x="8914010" y="5116177"/>
              <a:chExt cx="2973190" cy="1352987"/>
            </a:xfrm>
          </p:grpSpPr>
          <p:sp>
            <p:nvSpPr>
              <p:cNvPr id="198" name="Rounded Rectangle 173">
                <a:extLst>
                  <a:ext uri="{FF2B5EF4-FFF2-40B4-BE49-F238E27FC236}">
                    <a16:creationId xmlns:a16="http://schemas.microsoft.com/office/drawing/2014/main" id="{F36FBB38-3F46-E748-A5E4-94D260FC7A14}"/>
                  </a:ext>
                </a:extLst>
              </p:cNvPr>
              <p:cNvSpPr/>
              <p:nvPr/>
            </p:nvSpPr>
            <p:spPr>
              <a:xfrm>
                <a:off x="8914010" y="5116177"/>
                <a:ext cx="2973190" cy="1352987"/>
              </a:xfrm>
              <a:prstGeom prst="roundRect">
                <a:avLst/>
              </a:prstGeom>
              <a:solidFill>
                <a:schemeClr val="bg1">
                  <a:alpha val="0"/>
                </a:schemeClr>
              </a:solidFill>
              <a:ln>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endParaRPr lang="en-US" sz="1200">
                  <a:solidFill>
                    <a:schemeClr val="tx1"/>
                  </a:solidFill>
                  <a:latin typeface="Gotham Book" panose="02000604040000020004" pitchFamily="2" charset="0"/>
                </a:endParaRPr>
              </a:p>
            </p:txBody>
          </p:sp>
          <p:sp>
            <p:nvSpPr>
              <p:cNvPr id="193" name="Rounded Rectangle 189">
                <a:extLst>
                  <a:ext uri="{FF2B5EF4-FFF2-40B4-BE49-F238E27FC236}">
                    <a16:creationId xmlns:a16="http://schemas.microsoft.com/office/drawing/2014/main" id="{AC15338C-F286-3947-9D2C-A4D9479E1B12}"/>
                  </a:ext>
                </a:extLst>
              </p:cNvPr>
              <p:cNvSpPr/>
              <p:nvPr/>
            </p:nvSpPr>
            <p:spPr>
              <a:xfrm>
                <a:off x="9044245" y="5186013"/>
                <a:ext cx="2692126" cy="220816"/>
              </a:xfrm>
              <a:prstGeom prst="roundRect">
                <a:avLst/>
              </a:prstGeom>
              <a:solidFill>
                <a:schemeClr val="bg1">
                  <a:lumMod val="8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063"/>
                <a:r>
                  <a:rPr lang="en-US" sz="1200">
                    <a:solidFill>
                      <a:schemeClr val="tx1"/>
                    </a:solidFill>
                    <a:latin typeface="Gotham Book" panose="02000604040000020004" pitchFamily="2" charset="0"/>
                  </a:rPr>
                  <a:t>Automation Hub</a:t>
                </a:r>
                <a:endParaRPr lang="en-US" sz="1200" dirty="0">
                  <a:solidFill>
                    <a:schemeClr val="tx1"/>
                  </a:solidFill>
                  <a:latin typeface="Gotham Book" panose="02000604040000020004" pitchFamily="2" charset="0"/>
                </a:endParaRPr>
              </a:p>
            </p:txBody>
          </p:sp>
        </p:grpSp>
        <p:pic>
          <p:nvPicPr>
            <p:cNvPr id="19" name="Picture 18">
              <a:extLst>
                <a:ext uri="{FF2B5EF4-FFF2-40B4-BE49-F238E27FC236}">
                  <a16:creationId xmlns:a16="http://schemas.microsoft.com/office/drawing/2014/main" id="{646EA5E0-BA60-FD42-95CF-AF32AFAC79BF}"/>
                </a:ext>
              </a:extLst>
            </p:cNvPr>
            <p:cNvPicPr>
              <a:picLocks noChangeAspect="1"/>
            </p:cNvPicPr>
            <p:nvPr/>
          </p:nvPicPr>
          <p:blipFill>
            <a:blip r:embed="rId6"/>
            <a:stretch>
              <a:fillRect/>
            </a:stretch>
          </p:blipFill>
          <p:spPr>
            <a:xfrm>
              <a:off x="10603207" y="5405874"/>
              <a:ext cx="342000" cy="342000"/>
            </a:xfrm>
            <a:prstGeom prst="rect">
              <a:avLst/>
            </a:prstGeom>
          </p:spPr>
        </p:pic>
        <p:pic>
          <p:nvPicPr>
            <p:cNvPr id="24" name="Picture 23">
              <a:extLst>
                <a:ext uri="{FF2B5EF4-FFF2-40B4-BE49-F238E27FC236}">
                  <a16:creationId xmlns:a16="http://schemas.microsoft.com/office/drawing/2014/main" id="{E3DB0AB2-C370-534B-B9A8-CB1B8B795CF8}"/>
                </a:ext>
              </a:extLst>
            </p:cNvPr>
            <p:cNvPicPr>
              <a:picLocks noChangeAspect="1"/>
            </p:cNvPicPr>
            <p:nvPr/>
          </p:nvPicPr>
          <p:blipFill>
            <a:blip r:embed="rId7"/>
            <a:stretch>
              <a:fillRect/>
            </a:stretch>
          </p:blipFill>
          <p:spPr>
            <a:xfrm>
              <a:off x="9188602" y="6296084"/>
              <a:ext cx="342000" cy="342000"/>
            </a:xfrm>
            <a:prstGeom prst="rect">
              <a:avLst/>
            </a:prstGeom>
          </p:spPr>
        </p:pic>
        <p:pic>
          <p:nvPicPr>
            <p:cNvPr id="27" name="Picture 26">
              <a:extLst>
                <a:ext uri="{FF2B5EF4-FFF2-40B4-BE49-F238E27FC236}">
                  <a16:creationId xmlns:a16="http://schemas.microsoft.com/office/drawing/2014/main" id="{183CEEBF-CF84-D34A-9104-FA9A0E8A12CF}"/>
                </a:ext>
              </a:extLst>
            </p:cNvPr>
            <p:cNvPicPr>
              <a:picLocks noChangeAspect="1"/>
            </p:cNvPicPr>
            <p:nvPr/>
          </p:nvPicPr>
          <p:blipFill>
            <a:blip r:embed="rId8"/>
            <a:stretch>
              <a:fillRect/>
            </a:stretch>
          </p:blipFill>
          <p:spPr>
            <a:xfrm>
              <a:off x="10622684" y="5859957"/>
              <a:ext cx="342000" cy="342000"/>
            </a:xfrm>
            <a:prstGeom prst="rect">
              <a:avLst/>
            </a:prstGeom>
          </p:spPr>
        </p:pic>
        <p:pic>
          <p:nvPicPr>
            <p:cNvPr id="31" name="Picture 30">
              <a:extLst>
                <a:ext uri="{FF2B5EF4-FFF2-40B4-BE49-F238E27FC236}">
                  <a16:creationId xmlns:a16="http://schemas.microsoft.com/office/drawing/2014/main" id="{259B3097-8244-DF44-B940-121902E65805}"/>
                </a:ext>
              </a:extLst>
            </p:cNvPr>
            <p:cNvPicPr>
              <a:picLocks noChangeAspect="1"/>
            </p:cNvPicPr>
            <p:nvPr/>
          </p:nvPicPr>
          <p:blipFill>
            <a:blip r:embed="rId9"/>
            <a:stretch>
              <a:fillRect/>
            </a:stretch>
          </p:blipFill>
          <p:spPr>
            <a:xfrm>
              <a:off x="9187545" y="5415099"/>
              <a:ext cx="342000" cy="342000"/>
            </a:xfrm>
            <a:prstGeom prst="rect">
              <a:avLst/>
            </a:prstGeom>
          </p:spPr>
        </p:pic>
        <p:pic>
          <p:nvPicPr>
            <p:cNvPr id="37" name="Picture 36">
              <a:extLst>
                <a:ext uri="{FF2B5EF4-FFF2-40B4-BE49-F238E27FC236}">
                  <a16:creationId xmlns:a16="http://schemas.microsoft.com/office/drawing/2014/main" id="{545FB2EC-DD71-DF4B-8BC3-B20050A8F5C6}"/>
                </a:ext>
              </a:extLst>
            </p:cNvPr>
            <p:cNvPicPr>
              <a:picLocks noChangeAspect="1"/>
            </p:cNvPicPr>
            <p:nvPr/>
          </p:nvPicPr>
          <p:blipFill>
            <a:blip r:embed="rId10"/>
            <a:stretch>
              <a:fillRect/>
            </a:stretch>
          </p:blipFill>
          <p:spPr>
            <a:xfrm>
              <a:off x="9203925" y="5860195"/>
              <a:ext cx="343588" cy="343588"/>
            </a:xfrm>
            <a:prstGeom prst="rect">
              <a:avLst/>
            </a:prstGeom>
          </p:spPr>
        </p:pic>
        <p:sp>
          <p:nvSpPr>
            <p:cNvPr id="89" name="TextBox 88">
              <a:extLst>
                <a:ext uri="{FF2B5EF4-FFF2-40B4-BE49-F238E27FC236}">
                  <a16:creationId xmlns:a16="http://schemas.microsoft.com/office/drawing/2014/main" id="{C5037FAB-C724-6A4B-A4D7-2EE0FECAF588}"/>
                </a:ext>
              </a:extLst>
            </p:cNvPr>
            <p:cNvSpPr txBox="1"/>
            <p:nvPr/>
          </p:nvSpPr>
          <p:spPr>
            <a:xfrm flipH="1">
              <a:off x="9529545" y="5383203"/>
              <a:ext cx="897354" cy="430887"/>
            </a:xfrm>
            <a:prstGeom prst="rect">
              <a:avLst/>
            </a:prstGeom>
            <a:noFill/>
          </p:spPr>
          <p:txBody>
            <a:bodyPr wrap="square" rtlCol="0">
              <a:spAutoFit/>
            </a:bodyPr>
            <a:lstStyle/>
            <a:p>
              <a:pPr defTabSz="914126">
                <a:defRPr/>
              </a:pPr>
              <a:r>
                <a:rPr lang="it-IT" sz="1100">
                  <a:latin typeface="Gotham Book" panose="02000604040000020004" pitchFamily="2" charset="0"/>
                  <a:ea typeface="+mj-ea"/>
                  <a:cs typeface="+mj-cs"/>
                </a:rPr>
                <a:t>Datacenter </a:t>
              </a:r>
              <a:br>
                <a:rPr lang="it-IT" sz="1100">
                  <a:latin typeface="Gotham Book" panose="02000604040000020004" pitchFamily="2" charset="0"/>
                  <a:ea typeface="+mj-ea"/>
                  <a:cs typeface="+mj-cs"/>
                </a:rPr>
              </a:br>
              <a:r>
                <a:rPr lang="it-IT" sz="1100">
                  <a:latin typeface="Gotham Book" panose="02000604040000020004" pitchFamily="2" charset="0"/>
                  <a:ea typeface="+mj-ea"/>
                  <a:cs typeface="+mj-cs"/>
                </a:rPr>
                <a:t>Automation</a:t>
              </a:r>
            </a:p>
          </p:txBody>
        </p:sp>
        <p:sp>
          <p:nvSpPr>
            <p:cNvPr id="90" name="TextBox 89">
              <a:extLst>
                <a:ext uri="{FF2B5EF4-FFF2-40B4-BE49-F238E27FC236}">
                  <a16:creationId xmlns:a16="http://schemas.microsoft.com/office/drawing/2014/main" id="{A3D6FFC8-E11A-CC41-89D9-25EBD4033245}"/>
                </a:ext>
              </a:extLst>
            </p:cNvPr>
            <p:cNvSpPr txBox="1"/>
            <p:nvPr/>
          </p:nvSpPr>
          <p:spPr>
            <a:xfrm flipH="1">
              <a:off x="9543947" y="5810772"/>
              <a:ext cx="868550" cy="430887"/>
            </a:xfrm>
            <a:prstGeom prst="rect">
              <a:avLst/>
            </a:prstGeom>
            <a:noFill/>
          </p:spPr>
          <p:txBody>
            <a:bodyPr wrap="square" rtlCol="0">
              <a:spAutoFit/>
            </a:bodyPr>
            <a:lstStyle/>
            <a:p>
              <a:pPr defTabSz="914126">
                <a:defRPr/>
              </a:pPr>
              <a:r>
                <a:rPr lang="it-IT" sz="1100">
                  <a:latin typeface="Gotham Book" panose="02000604040000020004" pitchFamily="2" charset="0"/>
                  <a:ea typeface="+mj-ea"/>
                  <a:cs typeface="+mj-cs"/>
                </a:rPr>
                <a:t>Cloud </a:t>
              </a:r>
              <a:br>
                <a:rPr lang="it-IT" sz="1100">
                  <a:latin typeface="Gotham Book" panose="02000604040000020004" pitchFamily="2" charset="0"/>
                  <a:ea typeface="+mj-ea"/>
                  <a:cs typeface="+mj-cs"/>
                </a:rPr>
              </a:br>
              <a:r>
                <a:rPr lang="it-IT" sz="1100">
                  <a:latin typeface="Gotham Book" panose="02000604040000020004" pitchFamily="2" charset="0"/>
                  <a:ea typeface="+mj-ea"/>
                  <a:cs typeface="+mj-cs"/>
                </a:rPr>
                <a:t>Automation</a:t>
              </a:r>
            </a:p>
          </p:txBody>
        </p:sp>
        <p:sp>
          <p:nvSpPr>
            <p:cNvPr id="91" name="TextBox 90">
              <a:extLst>
                <a:ext uri="{FF2B5EF4-FFF2-40B4-BE49-F238E27FC236}">
                  <a16:creationId xmlns:a16="http://schemas.microsoft.com/office/drawing/2014/main" id="{8A8D3BF4-97BD-384F-85B1-8D3C24CF6F46}"/>
                </a:ext>
              </a:extLst>
            </p:cNvPr>
            <p:cNvSpPr txBox="1"/>
            <p:nvPr/>
          </p:nvSpPr>
          <p:spPr>
            <a:xfrm flipH="1">
              <a:off x="10930470" y="5859957"/>
              <a:ext cx="897353" cy="430887"/>
            </a:xfrm>
            <a:prstGeom prst="rect">
              <a:avLst/>
            </a:prstGeom>
            <a:noFill/>
          </p:spPr>
          <p:txBody>
            <a:bodyPr wrap="square" rtlCol="0">
              <a:spAutoFit/>
            </a:bodyPr>
            <a:lstStyle/>
            <a:p>
              <a:pPr defTabSz="914126">
                <a:defRPr/>
              </a:pPr>
              <a:r>
                <a:rPr lang="it-IT" sz="1100">
                  <a:latin typeface="Gotham Book" panose="02000604040000020004" pitchFamily="2" charset="0"/>
                  <a:ea typeface="+mj-ea"/>
                  <a:cs typeface="+mj-cs"/>
                </a:rPr>
                <a:t>ERP Process </a:t>
              </a:r>
              <a:br>
                <a:rPr lang="it-IT" sz="1100">
                  <a:latin typeface="Gotham Book" panose="02000604040000020004" pitchFamily="2" charset="0"/>
                  <a:ea typeface="+mj-ea"/>
                  <a:cs typeface="+mj-cs"/>
                </a:rPr>
              </a:br>
              <a:r>
                <a:rPr lang="it-IT" sz="1100">
                  <a:latin typeface="Gotham Book" panose="02000604040000020004" pitchFamily="2" charset="0"/>
                  <a:ea typeface="+mj-ea"/>
                  <a:cs typeface="+mj-cs"/>
                </a:rPr>
                <a:t>Automation</a:t>
              </a:r>
            </a:p>
          </p:txBody>
        </p:sp>
        <p:sp>
          <p:nvSpPr>
            <p:cNvPr id="92" name="TextBox 91">
              <a:extLst>
                <a:ext uri="{FF2B5EF4-FFF2-40B4-BE49-F238E27FC236}">
                  <a16:creationId xmlns:a16="http://schemas.microsoft.com/office/drawing/2014/main" id="{37DA360C-D150-934D-AEB4-ADAC53361AD6}"/>
                </a:ext>
              </a:extLst>
            </p:cNvPr>
            <p:cNvSpPr txBox="1"/>
            <p:nvPr/>
          </p:nvSpPr>
          <p:spPr>
            <a:xfrm flipH="1">
              <a:off x="10921177" y="5386864"/>
              <a:ext cx="868550" cy="430887"/>
            </a:xfrm>
            <a:prstGeom prst="rect">
              <a:avLst/>
            </a:prstGeom>
            <a:noFill/>
          </p:spPr>
          <p:txBody>
            <a:bodyPr wrap="square" rtlCol="0">
              <a:spAutoFit/>
            </a:bodyPr>
            <a:lstStyle/>
            <a:p>
              <a:pPr defTabSz="914126">
                <a:defRPr/>
              </a:pPr>
              <a:r>
                <a:rPr lang="it-IT" sz="1100">
                  <a:latin typeface="Gotham Book" panose="02000604040000020004" pitchFamily="2" charset="0"/>
                  <a:ea typeface="+mj-ea"/>
                  <a:cs typeface="+mj-cs"/>
                </a:rPr>
                <a:t>File </a:t>
              </a:r>
              <a:br>
                <a:rPr lang="it-IT" sz="1100">
                  <a:latin typeface="Gotham Book" panose="02000604040000020004" pitchFamily="2" charset="0"/>
                  <a:ea typeface="+mj-ea"/>
                  <a:cs typeface="+mj-cs"/>
                </a:rPr>
              </a:br>
              <a:r>
                <a:rPr lang="it-IT" sz="1100">
                  <a:latin typeface="Gotham Book" panose="02000604040000020004" pitchFamily="2" charset="0"/>
                  <a:ea typeface="+mj-ea"/>
                  <a:cs typeface="+mj-cs"/>
                </a:rPr>
                <a:t>Transfer</a:t>
              </a:r>
            </a:p>
          </p:txBody>
        </p:sp>
        <p:sp>
          <p:nvSpPr>
            <p:cNvPr id="93" name="TextBox 92">
              <a:extLst>
                <a:ext uri="{FF2B5EF4-FFF2-40B4-BE49-F238E27FC236}">
                  <a16:creationId xmlns:a16="http://schemas.microsoft.com/office/drawing/2014/main" id="{EE796430-89AD-214E-A1C9-08B8F580CB16}"/>
                </a:ext>
              </a:extLst>
            </p:cNvPr>
            <p:cNvSpPr txBox="1"/>
            <p:nvPr/>
          </p:nvSpPr>
          <p:spPr>
            <a:xfrm flipH="1">
              <a:off x="9515012" y="6292166"/>
              <a:ext cx="1023400" cy="430887"/>
            </a:xfrm>
            <a:prstGeom prst="rect">
              <a:avLst/>
            </a:prstGeom>
            <a:noFill/>
          </p:spPr>
          <p:txBody>
            <a:bodyPr wrap="square" rtlCol="0">
              <a:spAutoFit/>
            </a:bodyPr>
            <a:lstStyle/>
            <a:p>
              <a:pPr defTabSz="914126">
                <a:defRPr/>
              </a:pPr>
              <a:r>
                <a:rPr lang="it-IT" sz="1100">
                  <a:latin typeface="Gotham Book" panose="02000604040000020004" pitchFamily="2" charset="0"/>
                  <a:ea typeface="+mj-ea"/>
                  <a:cs typeface="+mj-cs"/>
                </a:rPr>
                <a:t>Containers </a:t>
              </a:r>
              <a:br>
                <a:rPr lang="it-IT" sz="1100">
                  <a:latin typeface="Gotham Book" panose="02000604040000020004" pitchFamily="2" charset="0"/>
                  <a:ea typeface="+mj-ea"/>
                  <a:cs typeface="+mj-cs"/>
                </a:rPr>
              </a:br>
              <a:r>
                <a:rPr lang="it-IT" sz="1100">
                  <a:latin typeface="Gotham Book" panose="02000604040000020004" pitchFamily="2" charset="0"/>
                  <a:ea typeface="+mj-ea"/>
                  <a:cs typeface="+mj-cs"/>
                </a:rPr>
                <a:t>Management</a:t>
              </a:r>
            </a:p>
          </p:txBody>
        </p:sp>
        <p:sp>
          <p:nvSpPr>
            <p:cNvPr id="80" name="TextBox 79">
              <a:extLst>
                <a:ext uri="{FF2B5EF4-FFF2-40B4-BE49-F238E27FC236}">
                  <a16:creationId xmlns:a16="http://schemas.microsoft.com/office/drawing/2014/main" id="{CB2F7632-994F-47ED-B027-C8422FBCF8FB}"/>
                </a:ext>
              </a:extLst>
            </p:cNvPr>
            <p:cNvSpPr txBox="1"/>
            <p:nvPr/>
          </p:nvSpPr>
          <p:spPr>
            <a:xfrm flipH="1">
              <a:off x="10918811" y="6292166"/>
              <a:ext cx="1023398" cy="430887"/>
            </a:xfrm>
            <a:prstGeom prst="rect">
              <a:avLst/>
            </a:prstGeom>
            <a:noFill/>
          </p:spPr>
          <p:txBody>
            <a:bodyPr wrap="square" rtlCol="0">
              <a:spAutoFit/>
            </a:bodyPr>
            <a:lstStyle/>
            <a:p>
              <a:pPr defTabSz="914126">
                <a:defRPr/>
              </a:pPr>
              <a:r>
                <a:rPr lang="it-IT" sz="1100">
                  <a:latin typeface="Gotham Book" panose="02000604040000020004" pitchFamily="2" charset="0"/>
                  <a:ea typeface="+mj-ea"/>
                  <a:cs typeface="+mj-cs"/>
                </a:rPr>
                <a:t>DB &amp; BigData</a:t>
              </a:r>
            </a:p>
            <a:p>
              <a:pPr defTabSz="914126">
                <a:defRPr/>
              </a:pPr>
              <a:r>
                <a:rPr lang="it-IT" sz="1100">
                  <a:latin typeface="Gotham Book" panose="02000604040000020004" pitchFamily="2" charset="0"/>
                  <a:ea typeface="+mj-ea"/>
                  <a:cs typeface="+mj-cs"/>
                </a:rPr>
                <a:t>management </a:t>
              </a:r>
            </a:p>
          </p:txBody>
        </p:sp>
      </p:grpSp>
      <p:cxnSp>
        <p:nvCxnSpPr>
          <p:cNvPr id="87" name="Connector: Elbow 86">
            <a:extLst>
              <a:ext uri="{FF2B5EF4-FFF2-40B4-BE49-F238E27FC236}">
                <a16:creationId xmlns:a16="http://schemas.microsoft.com/office/drawing/2014/main" id="{26918B26-BE99-4764-BC74-B4F65A88EC93}"/>
              </a:ext>
            </a:extLst>
          </p:cNvPr>
          <p:cNvCxnSpPr>
            <a:cxnSpLocks/>
            <a:stCxn id="34" idx="0"/>
          </p:cNvCxnSpPr>
          <p:nvPr/>
        </p:nvCxnSpPr>
        <p:spPr>
          <a:xfrm rot="5400000" flipH="1" flipV="1">
            <a:off x="7134726" y="-436475"/>
            <a:ext cx="904232" cy="5490660"/>
          </a:xfrm>
          <a:prstGeom prst="bentConnector3">
            <a:avLst>
              <a:gd name="adj1" fmla="val 80166"/>
            </a:avLst>
          </a:prstGeom>
          <a:ln w="25400">
            <a:solidFill>
              <a:schemeClr val="tx1">
                <a:lumMod val="50000"/>
                <a:lumOff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8E91045-D571-40C2-AA34-13BE0C409FBC}"/>
              </a:ext>
            </a:extLst>
          </p:cNvPr>
          <p:cNvSpPr/>
          <p:nvPr/>
        </p:nvSpPr>
        <p:spPr>
          <a:xfrm>
            <a:off x="9744025" y="618458"/>
            <a:ext cx="1052543" cy="1238281"/>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r>
              <a:rPr lang="en-US" sz="4798"/>
              <a:t> </a:t>
            </a:r>
            <a:r>
              <a:rPr lang="it-IT" sz="1200">
                <a:solidFill>
                  <a:srgbClr val="000000"/>
                </a:solidFill>
                <a:latin typeface="Gotham Book" panose="02000604040000020004" pitchFamily="2" charset="0"/>
              </a:rPr>
              <a:t>Custom applications </a:t>
            </a:r>
            <a:br>
              <a:rPr lang="it-IT" sz="1200">
                <a:solidFill>
                  <a:srgbClr val="000000"/>
                </a:solidFill>
                <a:latin typeface="Gotham Book" panose="02000604040000020004" pitchFamily="2" charset="0"/>
              </a:rPr>
            </a:br>
            <a:r>
              <a:rPr lang="it-IT" sz="1200">
                <a:solidFill>
                  <a:srgbClr val="000000"/>
                </a:solidFill>
                <a:latin typeface="Gotham Book" panose="02000604040000020004" pitchFamily="2" charset="0"/>
              </a:rPr>
              <a:t>and clients</a:t>
            </a:r>
            <a:endParaRPr lang="en-US" sz="1200">
              <a:solidFill>
                <a:srgbClr val="000000"/>
              </a:solidFill>
              <a:latin typeface="Gotham Book" panose="02000604040000020004" pitchFamily="2" charset="0"/>
            </a:endParaRPr>
          </a:p>
        </p:txBody>
      </p:sp>
      <p:sp>
        <p:nvSpPr>
          <p:cNvPr id="15" name="Double Brace 14">
            <a:extLst>
              <a:ext uri="{FF2B5EF4-FFF2-40B4-BE49-F238E27FC236}">
                <a16:creationId xmlns:a16="http://schemas.microsoft.com/office/drawing/2014/main" id="{1B0BD102-005F-4AF1-9088-E3746E7BB545}"/>
              </a:ext>
            </a:extLst>
          </p:cNvPr>
          <p:cNvSpPr/>
          <p:nvPr/>
        </p:nvSpPr>
        <p:spPr>
          <a:xfrm>
            <a:off x="7954874" y="2454662"/>
            <a:ext cx="3516364" cy="1947600"/>
          </a:xfrm>
          <a:prstGeom prst="bracePair">
            <a:avLst/>
          </a:prstGeom>
          <a:solidFill>
            <a:schemeClr val="bg1"/>
          </a:solidFill>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798"/>
          </a:p>
        </p:txBody>
      </p:sp>
      <p:pic>
        <p:nvPicPr>
          <p:cNvPr id="66" name="Picture 65">
            <a:extLst>
              <a:ext uri="{FF2B5EF4-FFF2-40B4-BE49-F238E27FC236}">
                <a16:creationId xmlns:a16="http://schemas.microsoft.com/office/drawing/2014/main" id="{A8C07CF3-50CE-8F44-AEAF-66E31C6CBFC2}"/>
              </a:ext>
            </a:extLst>
          </p:cNvPr>
          <p:cNvPicPr>
            <a:picLocks noChangeAspect="1"/>
          </p:cNvPicPr>
          <p:nvPr/>
        </p:nvPicPr>
        <p:blipFill>
          <a:blip r:embed="rId11"/>
          <a:stretch>
            <a:fillRect/>
          </a:stretch>
        </p:blipFill>
        <p:spPr>
          <a:xfrm>
            <a:off x="9607834" y="3763353"/>
            <a:ext cx="501347" cy="501347"/>
          </a:xfrm>
          <a:prstGeom prst="rect">
            <a:avLst/>
          </a:prstGeom>
        </p:spPr>
      </p:pic>
      <p:sp>
        <p:nvSpPr>
          <p:cNvPr id="182" name="TextBox 181">
            <a:extLst>
              <a:ext uri="{FF2B5EF4-FFF2-40B4-BE49-F238E27FC236}">
                <a16:creationId xmlns:a16="http://schemas.microsoft.com/office/drawing/2014/main" id="{97E03F9F-D3E9-8349-8303-82D22339117F}"/>
              </a:ext>
            </a:extLst>
          </p:cNvPr>
          <p:cNvSpPr txBox="1"/>
          <p:nvPr/>
        </p:nvSpPr>
        <p:spPr>
          <a:xfrm flipH="1">
            <a:off x="10109181" y="3819557"/>
            <a:ext cx="1225334" cy="430775"/>
          </a:xfrm>
          <a:prstGeom prst="rect">
            <a:avLst/>
          </a:prstGeom>
          <a:noFill/>
        </p:spPr>
        <p:txBody>
          <a:bodyPr wrap="square" rtlCol="0">
            <a:spAutoFit/>
          </a:bodyPr>
          <a:lstStyle/>
          <a:p>
            <a:pPr defTabSz="914126">
              <a:defRPr/>
            </a:pPr>
            <a:r>
              <a:rPr lang="it-IT" sz="1100" err="1">
                <a:latin typeface="Gotham Book" panose="02000604040000020004" pitchFamily="2" charset="0"/>
                <a:ea typeface="+mj-ea"/>
                <a:cs typeface="+mj-cs"/>
              </a:rPr>
              <a:t>Multitenant</a:t>
            </a:r>
            <a:r>
              <a:rPr lang="it-IT" sz="1100">
                <a:latin typeface="Gotham Book" panose="02000604040000020004" pitchFamily="2" charset="0"/>
                <a:ea typeface="+mj-ea"/>
                <a:cs typeface="+mj-cs"/>
              </a:rPr>
              <a:t> </a:t>
            </a:r>
            <a:r>
              <a:rPr lang="it-IT" sz="1100" err="1">
                <a:latin typeface="Gotham Book" panose="02000604040000020004" pitchFamily="2" charset="0"/>
                <a:ea typeface="+mj-ea"/>
                <a:cs typeface="+mj-cs"/>
              </a:rPr>
              <a:t>SaaS</a:t>
            </a:r>
            <a:r>
              <a:rPr lang="it-IT" sz="1100">
                <a:latin typeface="Gotham Book" panose="02000604040000020004" pitchFamily="2" charset="0"/>
                <a:ea typeface="+mj-ea"/>
                <a:cs typeface="+mj-cs"/>
              </a:rPr>
              <a:t> on IBM Cloud</a:t>
            </a:r>
          </a:p>
        </p:txBody>
      </p:sp>
      <p:pic>
        <p:nvPicPr>
          <p:cNvPr id="74" name="Picture 73">
            <a:extLst>
              <a:ext uri="{FF2B5EF4-FFF2-40B4-BE49-F238E27FC236}">
                <a16:creationId xmlns:a16="http://schemas.microsoft.com/office/drawing/2014/main" id="{928DE7A2-B2EC-354D-BE49-AA82B8BD84B5}"/>
              </a:ext>
            </a:extLst>
          </p:cNvPr>
          <p:cNvPicPr>
            <a:picLocks noChangeAspect="1"/>
          </p:cNvPicPr>
          <p:nvPr/>
        </p:nvPicPr>
        <p:blipFill>
          <a:blip r:embed="rId5"/>
          <a:stretch>
            <a:fillRect/>
          </a:stretch>
        </p:blipFill>
        <p:spPr>
          <a:xfrm>
            <a:off x="8278108" y="3773519"/>
            <a:ext cx="501182" cy="414728"/>
          </a:xfrm>
          <a:prstGeom prst="rect">
            <a:avLst/>
          </a:prstGeom>
        </p:spPr>
      </p:pic>
      <p:pic>
        <p:nvPicPr>
          <p:cNvPr id="62" name="Picture 61">
            <a:extLst>
              <a:ext uri="{FF2B5EF4-FFF2-40B4-BE49-F238E27FC236}">
                <a16:creationId xmlns:a16="http://schemas.microsoft.com/office/drawing/2014/main" id="{A2F674DA-C74A-DC44-BBAF-8CC3862AF32A}"/>
              </a:ext>
            </a:extLst>
          </p:cNvPr>
          <p:cNvPicPr>
            <a:picLocks noChangeAspect="1"/>
          </p:cNvPicPr>
          <p:nvPr/>
        </p:nvPicPr>
        <p:blipFill>
          <a:blip r:embed="rId12"/>
          <a:stretch>
            <a:fillRect/>
          </a:stretch>
        </p:blipFill>
        <p:spPr>
          <a:xfrm>
            <a:off x="8236180" y="3060445"/>
            <a:ext cx="523085" cy="523085"/>
          </a:xfrm>
          <a:prstGeom prst="rect">
            <a:avLst/>
          </a:prstGeom>
        </p:spPr>
      </p:pic>
      <p:pic>
        <p:nvPicPr>
          <p:cNvPr id="64" name="Picture 63">
            <a:extLst>
              <a:ext uri="{FF2B5EF4-FFF2-40B4-BE49-F238E27FC236}">
                <a16:creationId xmlns:a16="http://schemas.microsoft.com/office/drawing/2014/main" id="{16A07C04-6C61-8144-950E-4FE07D562FD5}"/>
              </a:ext>
            </a:extLst>
          </p:cNvPr>
          <p:cNvPicPr>
            <a:picLocks noChangeAspect="1"/>
          </p:cNvPicPr>
          <p:nvPr/>
        </p:nvPicPr>
        <p:blipFill>
          <a:blip r:embed="rId13"/>
          <a:stretch>
            <a:fillRect/>
          </a:stretch>
        </p:blipFill>
        <p:spPr>
          <a:xfrm>
            <a:off x="9522891" y="3081170"/>
            <a:ext cx="586290" cy="586290"/>
          </a:xfrm>
          <a:prstGeom prst="rect">
            <a:avLst/>
          </a:prstGeom>
        </p:spPr>
      </p:pic>
      <p:sp>
        <p:nvSpPr>
          <p:cNvPr id="166" name="TextBox 165">
            <a:extLst>
              <a:ext uri="{FF2B5EF4-FFF2-40B4-BE49-F238E27FC236}">
                <a16:creationId xmlns:a16="http://schemas.microsoft.com/office/drawing/2014/main" id="{CBA44D5D-85AA-2947-BC9A-1E3CA7CCF43B}"/>
              </a:ext>
            </a:extLst>
          </p:cNvPr>
          <p:cNvSpPr txBox="1"/>
          <p:nvPr/>
        </p:nvSpPr>
        <p:spPr>
          <a:xfrm flipH="1">
            <a:off x="10111573" y="3217570"/>
            <a:ext cx="913843" cy="261542"/>
          </a:xfrm>
          <a:prstGeom prst="rect">
            <a:avLst/>
          </a:prstGeom>
          <a:noFill/>
        </p:spPr>
        <p:txBody>
          <a:bodyPr wrap="square" rtlCol="0">
            <a:spAutoFit/>
          </a:bodyPr>
          <a:lstStyle/>
          <a:p>
            <a:pPr defTabSz="914126">
              <a:defRPr/>
            </a:pPr>
            <a:r>
              <a:rPr lang="it-IT" sz="1100">
                <a:latin typeface="Gotham Book" panose="02000604040000020004" pitchFamily="2" charset="0"/>
                <a:ea typeface="+mj-ea"/>
                <a:cs typeface="+mj-cs"/>
              </a:rPr>
              <a:t>Mainframe</a:t>
            </a:r>
          </a:p>
        </p:txBody>
      </p:sp>
      <p:sp>
        <p:nvSpPr>
          <p:cNvPr id="168" name="TextBox 167">
            <a:extLst>
              <a:ext uri="{FF2B5EF4-FFF2-40B4-BE49-F238E27FC236}">
                <a16:creationId xmlns:a16="http://schemas.microsoft.com/office/drawing/2014/main" id="{42677DC3-0CC2-B144-BA5A-7886872748CC}"/>
              </a:ext>
            </a:extLst>
          </p:cNvPr>
          <p:cNvSpPr txBox="1"/>
          <p:nvPr/>
        </p:nvSpPr>
        <p:spPr>
          <a:xfrm flipH="1">
            <a:off x="8781462" y="3224598"/>
            <a:ext cx="913843" cy="261542"/>
          </a:xfrm>
          <a:prstGeom prst="rect">
            <a:avLst/>
          </a:prstGeom>
          <a:noFill/>
        </p:spPr>
        <p:txBody>
          <a:bodyPr wrap="square" rtlCol="0">
            <a:spAutoFit/>
          </a:bodyPr>
          <a:lstStyle/>
          <a:p>
            <a:pPr defTabSz="914126">
              <a:defRPr/>
            </a:pPr>
            <a:r>
              <a:rPr lang="it-IT" sz="1100">
                <a:latin typeface="Gotham Book" panose="02000604040000020004" pitchFamily="2" charset="0"/>
                <a:ea typeface="+mj-ea"/>
                <a:cs typeface="+mj-cs"/>
              </a:rPr>
              <a:t>Distributed</a:t>
            </a:r>
          </a:p>
        </p:txBody>
      </p:sp>
      <p:sp>
        <p:nvSpPr>
          <p:cNvPr id="23" name="TextBox 22">
            <a:extLst>
              <a:ext uri="{FF2B5EF4-FFF2-40B4-BE49-F238E27FC236}">
                <a16:creationId xmlns:a16="http://schemas.microsoft.com/office/drawing/2014/main" id="{C5378641-D2E7-4CB0-A4F8-7B58D158B77E}"/>
              </a:ext>
            </a:extLst>
          </p:cNvPr>
          <p:cNvSpPr txBox="1"/>
          <p:nvPr/>
        </p:nvSpPr>
        <p:spPr>
          <a:xfrm>
            <a:off x="8306967" y="2468264"/>
            <a:ext cx="2782280" cy="523084"/>
          </a:xfrm>
          <a:prstGeom prst="rect">
            <a:avLst/>
          </a:prstGeom>
          <a:noFill/>
        </p:spPr>
        <p:txBody>
          <a:bodyPr wrap="none" rtlCol="0">
            <a:spAutoFit/>
          </a:bodyPr>
          <a:lstStyle/>
          <a:p>
            <a:pPr algn="ctr"/>
            <a:r>
              <a:rPr lang="en-US" sz="1400">
                <a:latin typeface="Gotham Book" panose="02000604040000020004" pitchFamily="2" charset="0"/>
              </a:rPr>
              <a:t>Deployment options all compatible </a:t>
            </a:r>
          </a:p>
          <a:p>
            <a:pPr algn="ctr"/>
            <a:r>
              <a:rPr lang="en-US" sz="1400">
                <a:latin typeface="Gotham Book" panose="02000604040000020004" pitchFamily="2" charset="0"/>
              </a:rPr>
              <a:t>for end-to-end configurations</a:t>
            </a:r>
          </a:p>
        </p:txBody>
      </p:sp>
      <p:sp>
        <p:nvSpPr>
          <p:cNvPr id="81" name="Double Brace 80">
            <a:extLst>
              <a:ext uri="{FF2B5EF4-FFF2-40B4-BE49-F238E27FC236}">
                <a16:creationId xmlns:a16="http://schemas.microsoft.com/office/drawing/2014/main" id="{476186E2-97B5-4291-B810-0A1B66D4F14B}"/>
              </a:ext>
            </a:extLst>
          </p:cNvPr>
          <p:cNvSpPr/>
          <p:nvPr/>
        </p:nvSpPr>
        <p:spPr>
          <a:xfrm>
            <a:off x="9801759" y="5945230"/>
            <a:ext cx="1813720" cy="793431"/>
          </a:xfrm>
          <a:prstGeom prst="bracePair">
            <a:avLst/>
          </a:prstGeom>
          <a:solidFill>
            <a:schemeClr val="bg1"/>
          </a:solidFill>
          <a:ln w="19050">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798"/>
          </a:p>
        </p:txBody>
      </p:sp>
      <p:sp>
        <p:nvSpPr>
          <p:cNvPr id="82" name="TextBox 81">
            <a:extLst>
              <a:ext uri="{FF2B5EF4-FFF2-40B4-BE49-F238E27FC236}">
                <a16:creationId xmlns:a16="http://schemas.microsoft.com/office/drawing/2014/main" id="{D7940FFF-25D3-445A-A684-51A836B75265}"/>
              </a:ext>
            </a:extLst>
          </p:cNvPr>
          <p:cNvSpPr txBox="1"/>
          <p:nvPr/>
        </p:nvSpPr>
        <p:spPr>
          <a:xfrm>
            <a:off x="9961062" y="5990920"/>
            <a:ext cx="1395364" cy="738472"/>
          </a:xfrm>
          <a:prstGeom prst="rect">
            <a:avLst/>
          </a:prstGeom>
          <a:noFill/>
        </p:spPr>
        <p:txBody>
          <a:bodyPr wrap="square" rtlCol="0">
            <a:spAutoFit/>
          </a:bodyPr>
          <a:lstStyle/>
          <a:p>
            <a:pPr algn="ctr"/>
            <a:r>
              <a:rPr lang="en-US" sz="1400">
                <a:latin typeface="Gotham Book" panose="02000604040000020004" pitchFamily="2" charset="0"/>
              </a:rPr>
              <a:t>Product license includes all features</a:t>
            </a:r>
          </a:p>
        </p:txBody>
      </p:sp>
      <p:pic>
        <p:nvPicPr>
          <p:cNvPr id="5" name="Picture 4">
            <a:extLst>
              <a:ext uri="{FF2B5EF4-FFF2-40B4-BE49-F238E27FC236}">
                <a16:creationId xmlns:a16="http://schemas.microsoft.com/office/drawing/2014/main" id="{3BF55B87-381B-BA4A-B71C-97E09AD70724}"/>
              </a:ext>
            </a:extLst>
          </p:cNvPr>
          <p:cNvPicPr>
            <a:picLocks noChangeAspect="1"/>
          </p:cNvPicPr>
          <p:nvPr/>
        </p:nvPicPr>
        <p:blipFill>
          <a:blip r:embed="rId14"/>
          <a:stretch>
            <a:fillRect/>
          </a:stretch>
        </p:blipFill>
        <p:spPr>
          <a:xfrm>
            <a:off x="8258827" y="6269193"/>
            <a:ext cx="338312" cy="338312"/>
          </a:xfrm>
          <a:prstGeom prst="rect">
            <a:avLst/>
          </a:prstGeom>
        </p:spPr>
      </p:pic>
      <p:pic>
        <p:nvPicPr>
          <p:cNvPr id="83" name="Picture 82">
            <a:extLst>
              <a:ext uri="{FF2B5EF4-FFF2-40B4-BE49-F238E27FC236}">
                <a16:creationId xmlns:a16="http://schemas.microsoft.com/office/drawing/2014/main" id="{993C51C5-0FDD-3840-9764-29DF5B86C40B}"/>
              </a:ext>
            </a:extLst>
          </p:cNvPr>
          <p:cNvPicPr>
            <a:picLocks noChangeAspect="1"/>
          </p:cNvPicPr>
          <p:nvPr/>
        </p:nvPicPr>
        <p:blipFill>
          <a:blip r:embed="rId15"/>
          <a:stretch>
            <a:fillRect/>
          </a:stretch>
        </p:blipFill>
        <p:spPr>
          <a:xfrm>
            <a:off x="8796062" y="3716909"/>
            <a:ext cx="789229" cy="525196"/>
          </a:xfrm>
          <a:prstGeom prst="rect">
            <a:avLst/>
          </a:prstGeom>
        </p:spPr>
      </p:pic>
    </p:spTree>
    <p:extLst>
      <p:ext uri="{BB962C8B-B14F-4D97-AF65-F5344CB8AC3E}">
        <p14:creationId xmlns:p14="http://schemas.microsoft.com/office/powerpoint/2010/main" val="4129674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816353-623F-2447-B479-E0AA15589663}"/>
              </a:ext>
            </a:extLst>
          </p:cNvPr>
          <p:cNvPicPr>
            <a:picLocks noChangeAspect="1"/>
          </p:cNvPicPr>
          <p:nvPr/>
        </p:nvPicPr>
        <p:blipFill>
          <a:blip r:embed="rId2"/>
          <a:stretch>
            <a:fillRect/>
          </a:stretch>
        </p:blipFill>
        <p:spPr>
          <a:xfrm>
            <a:off x="1295400" y="381000"/>
            <a:ext cx="9601200" cy="6096000"/>
          </a:xfrm>
          <a:prstGeom prst="rect">
            <a:avLst/>
          </a:prstGeom>
        </p:spPr>
      </p:pic>
    </p:spTree>
    <p:extLst>
      <p:ext uri="{BB962C8B-B14F-4D97-AF65-F5344CB8AC3E}">
        <p14:creationId xmlns:p14="http://schemas.microsoft.com/office/powerpoint/2010/main" val="2454153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28FAD-D62E-D847-BD13-752D540A6FA1}"/>
              </a:ext>
            </a:extLst>
          </p:cNvPr>
          <p:cNvPicPr>
            <a:picLocks noChangeAspect="1"/>
          </p:cNvPicPr>
          <p:nvPr/>
        </p:nvPicPr>
        <p:blipFill>
          <a:blip r:embed="rId2"/>
          <a:stretch>
            <a:fillRect/>
          </a:stretch>
        </p:blipFill>
        <p:spPr>
          <a:xfrm>
            <a:off x="1060450" y="25400"/>
            <a:ext cx="10071100" cy="6807200"/>
          </a:xfrm>
          <a:prstGeom prst="rect">
            <a:avLst/>
          </a:prstGeom>
        </p:spPr>
      </p:pic>
    </p:spTree>
    <p:extLst>
      <p:ext uri="{BB962C8B-B14F-4D97-AF65-F5344CB8AC3E}">
        <p14:creationId xmlns:p14="http://schemas.microsoft.com/office/powerpoint/2010/main" val="19724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157151-26C0-0344-A5BA-D075AAFE63AC}"/>
              </a:ext>
            </a:extLst>
          </p:cNvPr>
          <p:cNvSpPr txBox="1"/>
          <p:nvPr/>
        </p:nvSpPr>
        <p:spPr>
          <a:xfrm>
            <a:off x="175549" y="162228"/>
            <a:ext cx="11840902" cy="6494085"/>
          </a:xfrm>
          <a:prstGeom prst="rect">
            <a:avLst/>
          </a:prstGeom>
          <a:noFill/>
        </p:spPr>
        <p:txBody>
          <a:bodyPr wrap="square">
            <a:spAutoFit/>
          </a:bodyPr>
          <a:lstStyle/>
          <a:p>
            <a:pPr algn="l" fontAlgn="base"/>
            <a:r>
              <a:rPr lang="en-IN" sz="1600" b="1" i="0" dirty="0">
                <a:solidFill>
                  <a:srgbClr val="000000"/>
                </a:solidFill>
                <a:effectLst/>
                <a:latin typeface="Beatrice"/>
              </a:rPr>
              <a:t>Types of cloud monitoring</a:t>
            </a:r>
            <a:endParaRPr lang="en-IN" sz="1600" b="0" i="0" dirty="0">
              <a:solidFill>
                <a:srgbClr val="000000"/>
              </a:solidFill>
              <a:effectLst/>
              <a:latin typeface="Beatrice"/>
            </a:endParaRPr>
          </a:p>
          <a:p>
            <a:pPr algn="l" fontAlgn="base"/>
            <a:r>
              <a:rPr lang="en-IN" sz="1600" b="0" i="0" dirty="0">
                <a:solidFill>
                  <a:srgbClr val="000000"/>
                </a:solidFill>
                <a:effectLst/>
                <a:latin typeface="Helvetica Neue" panose="02000503000000020004" pitchFamily="2" charset="0"/>
              </a:rPr>
              <a:t>The cloud has numerous moving components, and for top performance, it’s critical to safeguard that everything comes together seamlessly. This need has led to a variety of monitoring techniques to fit the type of outcome that a user wants. The main types of cloud monitoring are:</a:t>
            </a:r>
          </a:p>
          <a:p>
            <a:pPr algn="l" fontAlgn="base"/>
            <a:endParaRPr lang="en-IN" sz="1600" b="0" i="0" dirty="0">
              <a:solidFill>
                <a:srgbClr val="000000"/>
              </a:solidFill>
              <a:effectLst/>
              <a:latin typeface="Beatrice"/>
            </a:endParaRPr>
          </a:p>
          <a:p>
            <a:pPr algn="l" fontAlgn="base"/>
            <a:r>
              <a:rPr lang="en-IN" sz="1600" b="1" i="0" dirty="0">
                <a:solidFill>
                  <a:srgbClr val="000000"/>
                </a:solidFill>
                <a:effectLst/>
                <a:latin typeface="Beatrice"/>
              </a:rPr>
              <a:t>Database monitoring</a:t>
            </a:r>
            <a:endParaRPr lang="en-IN" sz="1600" b="0" i="0" dirty="0">
              <a:solidFill>
                <a:srgbClr val="000000"/>
              </a:solidFill>
              <a:effectLst/>
              <a:latin typeface="Beatrice"/>
            </a:endParaRPr>
          </a:p>
          <a:p>
            <a:pPr algn="l" fontAlgn="base"/>
            <a:r>
              <a:rPr lang="en-IN" sz="1600" b="0" i="0" dirty="0">
                <a:solidFill>
                  <a:srgbClr val="000000"/>
                </a:solidFill>
                <a:effectLst/>
                <a:latin typeface="Helvetica Neue" panose="02000503000000020004" pitchFamily="2" charset="0"/>
              </a:rPr>
              <a:t>Because most cloud applications rely on databases, this technique reviews processes, queries, availability, and consumption of cloud database resources. This technique can also track queries and data integrity, monitoring connections to show real-time usage data. For security purposes, access requests can be tracked as well. For example, an uptime detector can alert if there’s database instability and can help improve resolution response time from the precise moment that a database goes down.</a:t>
            </a:r>
          </a:p>
          <a:p>
            <a:pPr algn="l" fontAlgn="base"/>
            <a:endParaRPr lang="en-IN" sz="1600" b="0" i="0" dirty="0">
              <a:solidFill>
                <a:srgbClr val="000000"/>
              </a:solidFill>
              <a:effectLst/>
              <a:latin typeface="Beatrice"/>
            </a:endParaRPr>
          </a:p>
          <a:p>
            <a:pPr algn="l" fontAlgn="base"/>
            <a:r>
              <a:rPr lang="en-IN" sz="1600" b="1" i="0" dirty="0">
                <a:solidFill>
                  <a:srgbClr val="000000"/>
                </a:solidFill>
                <a:effectLst/>
                <a:latin typeface="Beatrice"/>
              </a:rPr>
              <a:t>Website monitoring</a:t>
            </a:r>
            <a:endParaRPr lang="en-IN" sz="1600" b="0" i="0" dirty="0">
              <a:solidFill>
                <a:srgbClr val="000000"/>
              </a:solidFill>
              <a:effectLst/>
              <a:latin typeface="Beatrice"/>
            </a:endParaRPr>
          </a:p>
          <a:p>
            <a:pPr algn="l" fontAlgn="base"/>
            <a:r>
              <a:rPr lang="en-IN" sz="1600" b="0" i="0" dirty="0">
                <a:solidFill>
                  <a:srgbClr val="000000"/>
                </a:solidFill>
                <a:effectLst/>
                <a:latin typeface="Helvetica Neue" panose="02000503000000020004" pitchFamily="2" charset="0"/>
              </a:rPr>
              <a:t>A website is a set of files that is stored locally, which, in turn, sends those files to other computers over a network. This monitoring technique tracks processes, traffic, availability, and resource utilization of cloud-hosted sites.</a:t>
            </a:r>
          </a:p>
          <a:p>
            <a:pPr algn="l" fontAlgn="base"/>
            <a:endParaRPr lang="en-IN" sz="1600" dirty="0">
              <a:solidFill>
                <a:srgbClr val="000000"/>
              </a:solidFill>
              <a:latin typeface="Helvetica Neue" panose="02000503000000020004" pitchFamily="2" charset="0"/>
            </a:endParaRPr>
          </a:p>
          <a:p>
            <a:pPr fontAlgn="base"/>
            <a:r>
              <a:rPr lang="en-IN" sz="1600" b="1" dirty="0"/>
              <a:t>Virtual network monitoring</a:t>
            </a:r>
            <a:endParaRPr lang="en-IN" sz="1600" dirty="0"/>
          </a:p>
          <a:p>
            <a:pPr fontAlgn="base"/>
            <a:r>
              <a:rPr lang="en-IN" sz="1600" dirty="0"/>
              <a:t>This monitoring type creates software versions of network technology such as firewalls, routers, and load balancers. Because they’re designed with software, these integrated tools can give you a wealth of data about their operation. If one virtual router is endlessly overcome with traffic, for example, the network adjusts to compensate. Therefore, instead of swapping hardware, virtualization infrastructure quickly adjusts to optimize the flow of data.</a:t>
            </a:r>
          </a:p>
          <a:p>
            <a:pPr fontAlgn="base"/>
            <a:endParaRPr lang="en-IN" sz="1600" dirty="0"/>
          </a:p>
          <a:p>
            <a:pPr fontAlgn="base"/>
            <a:r>
              <a:rPr lang="en-IN" sz="1600" b="1" dirty="0"/>
              <a:t>Virtual machine monitoring</a:t>
            </a:r>
          </a:p>
          <a:p>
            <a:pPr fontAlgn="base"/>
            <a:r>
              <a:rPr lang="en-IN" sz="1600" dirty="0"/>
              <a:t>This technique is a simulation of a computer within a computer; that is, virtualization infrastructure and virtual machines. It’s usually scaled out in IaaS as a virtual server that hosts several virtual desktops. A monitoring application can track the users, traffic, and status of each machine. You get the benefits of traditional IT infrastructure monitoring with the added benefit of cloud monitoring solutions.</a:t>
            </a:r>
          </a:p>
        </p:txBody>
      </p:sp>
    </p:spTree>
    <p:extLst>
      <p:ext uri="{BB962C8B-B14F-4D97-AF65-F5344CB8AC3E}">
        <p14:creationId xmlns:p14="http://schemas.microsoft.com/office/powerpoint/2010/main" val="142202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2802EA-44C2-B147-BA6B-F9D3B487A1F0}"/>
              </a:ext>
            </a:extLst>
          </p:cNvPr>
          <p:cNvPicPr>
            <a:picLocks noChangeAspect="1"/>
          </p:cNvPicPr>
          <p:nvPr/>
        </p:nvPicPr>
        <p:blipFill>
          <a:blip r:embed="rId2"/>
          <a:stretch>
            <a:fillRect/>
          </a:stretch>
        </p:blipFill>
        <p:spPr>
          <a:xfrm>
            <a:off x="857250" y="431800"/>
            <a:ext cx="10477500" cy="5994400"/>
          </a:xfrm>
          <a:prstGeom prst="rect">
            <a:avLst/>
          </a:prstGeom>
        </p:spPr>
      </p:pic>
    </p:spTree>
    <p:extLst>
      <p:ext uri="{BB962C8B-B14F-4D97-AF65-F5344CB8AC3E}">
        <p14:creationId xmlns:p14="http://schemas.microsoft.com/office/powerpoint/2010/main" val="3782170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6F1C3-574E-FF43-9726-4B232C561387}"/>
              </a:ext>
            </a:extLst>
          </p:cNvPr>
          <p:cNvPicPr>
            <a:picLocks noChangeAspect="1"/>
          </p:cNvPicPr>
          <p:nvPr/>
        </p:nvPicPr>
        <p:blipFill>
          <a:blip r:embed="rId2"/>
          <a:stretch>
            <a:fillRect/>
          </a:stretch>
        </p:blipFill>
        <p:spPr>
          <a:xfrm>
            <a:off x="927100" y="825500"/>
            <a:ext cx="10337800" cy="5207000"/>
          </a:xfrm>
          <a:prstGeom prst="rect">
            <a:avLst/>
          </a:prstGeom>
        </p:spPr>
      </p:pic>
    </p:spTree>
    <p:extLst>
      <p:ext uri="{BB962C8B-B14F-4D97-AF65-F5344CB8AC3E}">
        <p14:creationId xmlns:p14="http://schemas.microsoft.com/office/powerpoint/2010/main" val="845860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el 1">
            <a:extLst>
              <a:ext uri="{FF2B5EF4-FFF2-40B4-BE49-F238E27FC236}">
                <a16:creationId xmlns:a16="http://schemas.microsoft.com/office/drawing/2014/main" id="{8E8F0E8E-D67A-78D7-7B7C-A7C2BFBB478B}"/>
              </a:ext>
            </a:extLst>
          </p:cNvPr>
          <p:cNvSpPr>
            <a:spLocks noGrp="1"/>
          </p:cNvSpPr>
          <p:nvPr>
            <p:ph type="title"/>
          </p:nvPr>
        </p:nvSpPr>
        <p:spPr>
          <a:xfrm>
            <a:off x="2136775" y="228600"/>
            <a:ext cx="8153400" cy="990600"/>
          </a:xfrm>
        </p:spPr>
        <p:txBody>
          <a:bodyPr/>
          <a:lstStyle/>
          <a:p>
            <a:r>
              <a:rPr lang="en-US" altLang="en-US"/>
              <a:t>Cloud Architecture</a:t>
            </a:r>
          </a:p>
        </p:txBody>
      </p:sp>
      <p:sp>
        <p:nvSpPr>
          <p:cNvPr id="9220" name="Slide Number Placeholder 4">
            <a:extLst>
              <a:ext uri="{FF2B5EF4-FFF2-40B4-BE49-F238E27FC236}">
                <a16:creationId xmlns:a16="http://schemas.microsoft.com/office/drawing/2014/main" id="{B388C91F-36A5-C892-8B6D-71C8B3BE7EC3}"/>
              </a:ext>
            </a:extLst>
          </p:cNvPr>
          <p:cNvSpPr>
            <a:spLocks noGrp="1"/>
          </p:cNvSpPr>
          <p:nvPr>
            <p:ph type="sldNum" sz="quarter" idx="12"/>
          </p:nvPr>
        </p:nvSpPr>
        <p:spPr bwMode="auto">
          <a:ln>
            <a:miter lim="800000"/>
            <a:headEnd/>
            <a:tailEnd/>
          </a:ln>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80000"/>
              </a:lnSpc>
            </a:pPr>
            <a:fld id="{9A801C29-8838-4C43-B270-21B80AA71CF8}" type="slidenum">
              <a:rPr lang="en-GB" altLang="en-US" sz="1200">
                <a:solidFill>
                  <a:srgbClr val="FFFFFF"/>
                </a:solidFill>
              </a:rPr>
              <a:pPr eaLnBrk="1" hangingPunct="1">
                <a:lnSpc>
                  <a:spcPct val="80000"/>
                </a:lnSpc>
              </a:pPr>
              <a:t>5</a:t>
            </a:fld>
            <a:endParaRPr lang="en-GB" altLang="en-US" sz="1200">
              <a:solidFill>
                <a:srgbClr val="FFFFFF"/>
              </a:solidFill>
            </a:endParaRPr>
          </a:p>
        </p:txBody>
      </p:sp>
      <p:pic>
        <p:nvPicPr>
          <p:cNvPr id="13316" name="Picture 2">
            <a:extLst>
              <a:ext uri="{FF2B5EF4-FFF2-40B4-BE49-F238E27FC236}">
                <a16:creationId xmlns:a16="http://schemas.microsoft.com/office/drawing/2014/main" id="{F9D884AD-65EA-6BAA-E640-BDC22C342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098550"/>
            <a:ext cx="7983537"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67684C-3D0E-F948-8C0B-AD03D43E63E7}"/>
              </a:ext>
            </a:extLst>
          </p:cNvPr>
          <p:cNvPicPr>
            <a:picLocks noChangeAspect="1"/>
          </p:cNvPicPr>
          <p:nvPr/>
        </p:nvPicPr>
        <p:blipFill>
          <a:blip r:embed="rId2"/>
          <a:stretch>
            <a:fillRect/>
          </a:stretch>
        </p:blipFill>
        <p:spPr>
          <a:xfrm>
            <a:off x="659606" y="92869"/>
            <a:ext cx="10872788" cy="6672262"/>
          </a:xfrm>
          <a:prstGeom prst="rect">
            <a:avLst/>
          </a:prstGeom>
        </p:spPr>
      </p:pic>
    </p:spTree>
    <p:extLst>
      <p:ext uri="{BB962C8B-B14F-4D97-AF65-F5344CB8AC3E}">
        <p14:creationId xmlns:p14="http://schemas.microsoft.com/office/powerpoint/2010/main" val="894682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E61285-B14C-4744-AF8D-24363C40EBEE}"/>
              </a:ext>
            </a:extLst>
          </p:cNvPr>
          <p:cNvPicPr>
            <a:picLocks noChangeAspect="1"/>
          </p:cNvPicPr>
          <p:nvPr/>
        </p:nvPicPr>
        <p:blipFill>
          <a:blip r:embed="rId2"/>
          <a:stretch>
            <a:fillRect/>
          </a:stretch>
        </p:blipFill>
        <p:spPr>
          <a:xfrm>
            <a:off x="946150" y="428625"/>
            <a:ext cx="10299700" cy="6157913"/>
          </a:xfrm>
          <a:prstGeom prst="rect">
            <a:avLst/>
          </a:prstGeom>
        </p:spPr>
      </p:pic>
    </p:spTree>
    <p:extLst>
      <p:ext uri="{BB962C8B-B14F-4D97-AF65-F5344CB8AC3E}">
        <p14:creationId xmlns:p14="http://schemas.microsoft.com/office/powerpoint/2010/main" val="2765093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759949-9D71-714F-94FF-E1DEEA7C0810}"/>
              </a:ext>
            </a:extLst>
          </p:cNvPr>
          <p:cNvPicPr>
            <a:picLocks noChangeAspect="1"/>
          </p:cNvPicPr>
          <p:nvPr/>
        </p:nvPicPr>
        <p:blipFill>
          <a:blip r:embed="rId2"/>
          <a:stretch>
            <a:fillRect/>
          </a:stretch>
        </p:blipFill>
        <p:spPr>
          <a:xfrm>
            <a:off x="1699590" y="450056"/>
            <a:ext cx="8792820" cy="5957888"/>
          </a:xfrm>
          <a:prstGeom prst="rect">
            <a:avLst/>
          </a:prstGeom>
        </p:spPr>
      </p:pic>
    </p:spTree>
    <p:extLst>
      <p:ext uri="{BB962C8B-B14F-4D97-AF65-F5344CB8AC3E}">
        <p14:creationId xmlns:p14="http://schemas.microsoft.com/office/powerpoint/2010/main" val="3742299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16758D-A854-794C-B8D9-6F73E75E35FB}"/>
              </a:ext>
            </a:extLst>
          </p:cNvPr>
          <p:cNvPicPr>
            <a:picLocks noChangeAspect="1"/>
          </p:cNvPicPr>
          <p:nvPr/>
        </p:nvPicPr>
        <p:blipFill>
          <a:blip r:embed="rId2"/>
          <a:stretch>
            <a:fillRect/>
          </a:stretch>
        </p:blipFill>
        <p:spPr>
          <a:xfrm>
            <a:off x="863600" y="552450"/>
            <a:ext cx="10464800" cy="5753100"/>
          </a:xfrm>
          <a:prstGeom prst="rect">
            <a:avLst/>
          </a:prstGeom>
        </p:spPr>
      </p:pic>
    </p:spTree>
    <p:extLst>
      <p:ext uri="{BB962C8B-B14F-4D97-AF65-F5344CB8AC3E}">
        <p14:creationId xmlns:p14="http://schemas.microsoft.com/office/powerpoint/2010/main" val="946207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0A99D-E707-C84F-8C33-1D046DA220C6}"/>
              </a:ext>
            </a:extLst>
          </p:cNvPr>
          <p:cNvPicPr>
            <a:picLocks noChangeAspect="1"/>
          </p:cNvPicPr>
          <p:nvPr/>
        </p:nvPicPr>
        <p:blipFill>
          <a:blip r:embed="rId2"/>
          <a:stretch>
            <a:fillRect/>
          </a:stretch>
        </p:blipFill>
        <p:spPr>
          <a:xfrm>
            <a:off x="825500" y="590550"/>
            <a:ext cx="10541000" cy="5676900"/>
          </a:xfrm>
          <a:prstGeom prst="rect">
            <a:avLst/>
          </a:prstGeom>
        </p:spPr>
      </p:pic>
    </p:spTree>
    <p:extLst>
      <p:ext uri="{BB962C8B-B14F-4D97-AF65-F5344CB8AC3E}">
        <p14:creationId xmlns:p14="http://schemas.microsoft.com/office/powerpoint/2010/main" val="1277387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C95F6A-F04E-914D-AE2F-EB4FE731D299}"/>
              </a:ext>
            </a:extLst>
          </p:cNvPr>
          <p:cNvPicPr>
            <a:picLocks noChangeAspect="1"/>
          </p:cNvPicPr>
          <p:nvPr/>
        </p:nvPicPr>
        <p:blipFill>
          <a:blip r:embed="rId2"/>
          <a:stretch>
            <a:fillRect/>
          </a:stretch>
        </p:blipFill>
        <p:spPr>
          <a:xfrm>
            <a:off x="958850" y="984250"/>
            <a:ext cx="10274300" cy="4889500"/>
          </a:xfrm>
          <a:prstGeom prst="rect">
            <a:avLst/>
          </a:prstGeom>
        </p:spPr>
      </p:pic>
    </p:spTree>
    <p:extLst>
      <p:ext uri="{BB962C8B-B14F-4D97-AF65-F5344CB8AC3E}">
        <p14:creationId xmlns:p14="http://schemas.microsoft.com/office/powerpoint/2010/main" val="1836965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5AEF69-E0FF-C347-821C-3EAC05202AED}"/>
              </a:ext>
            </a:extLst>
          </p:cNvPr>
          <p:cNvPicPr>
            <a:picLocks noChangeAspect="1"/>
          </p:cNvPicPr>
          <p:nvPr/>
        </p:nvPicPr>
        <p:blipFill>
          <a:blip r:embed="rId2"/>
          <a:stretch>
            <a:fillRect/>
          </a:stretch>
        </p:blipFill>
        <p:spPr>
          <a:xfrm>
            <a:off x="27017" y="0"/>
            <a:ext cx="12137965" cy="6858000"/>
          </a:xfrm>
          <a:prstGeom prst="rect">
            <a:avLst/>
          </a:prstGeom>
        </p:spPr>
      </p:pic>
    </p:spTree>
    <p:extLst>
      <p:ext uri="{BB962C8B-B14F-4D97-AF65-F5344CB8AC3E}">
        <p14:creationId xmlns:p14="http://schemas.microsoft.com/office/powerpoint/2010/main" val="3969052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19D4CF-02B3-1940-ADEB-90979A3B3D3F}"/>
              </a:ext>
            </a:extLst>
          </p:cNvPr>
          <p:cNvPicPr>
            <a:picLocks noChangeAspect="1"/>
          </p:cNvPicPr>
          <p:nvPr/>
        </p:nvPicPr>
        <p:blipFill>
          <a:blip r:embed="rId2"/>
          <a:stretch>
            <a:fillRect/>
          </a:stretch>
        </p:blipFill>
        <p:spPr>
          <a:xfrm>
            <a:off x="1024943" y="0"/>
            <a:ext cx="10142113" cy="6858000"/>
          </a:xfrm>
          <a:prstGeom prst="rect">
            <a:avLst/>
          </a:prstGeom>
        </p:spPr>
      </p:pic>
    </p:spTree>
    <p:extLst>
      <p:ext uri="{BB962C8B-B14F-4D97-AF65-F5344CB8AC3E}">
        <p14:creationId xmlns:p14="http://schemas.microsoft.com/office/powerpoint/2010/main" val="127837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A37C06-A518-2441-9953-2EDA6193A81F}"/>
              </a:ext>
            </a:extLst>
          </p:cNvPr>
          <p:cNvPicPr>
            <a:picLocks noChangeAspect="1"/>
          </p:cNvPicPr>
          <p:nvPr/>
        </p:nvPicPr>
        <p:blipFill>
          <a:blip r:embed="rId2"/>
          <a:stretch>
            <a:fillRect/>
          </a:stretch>
        </p:blipFill>
        <p:spPr>
          <a:xfrm>
            <a:off x="811779" y="0"/>
            <a:ext cx="10568442" cy="6858000"/>
          </a:xfrm>
          <a:prstGeom prst="rect">
            <a:avLst/>
          </a:prstGeom>
        </p:spPr>
      </p:pic>
    </p:spTree>
    <p:extLst>
      <p:ext uri="{BB962C8B-B14F-4D97-AF65-F5344CB8AC3E}">
        <p14:creationId xmlns:p14="http://schemas.microsoft.com/office/powerpoint/2010/main" val="1108742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A13E93-44DF-5A44-A2A8-7FA744757AF6}"/>
              </a:ext>
            </a:extLst>
          </p:cNvPr>
          <p:cNvPicPr>
            <a:picLocks noChangeAspect="1"/>
          </p:cNvPicPr>
          <p:nvPr/>
        </p:nvPicPr>
        <p:blipFill>
          <a:blip r:embed="rId2"/>
          <a:stretch>
            <a:fillRect/>
          </a:stretch>
        </p:blipFill>
        <p:spPr>
          <a:xfrm>
            <a:off x="730250" y="228600"/>
            <a:ext cx="10731500" cy="5721350"/>
          </a:xfrm>
          <a:prstGeom prst="rect">
            <a:avLst/>
          </a:prstGeom>
        </p:spPr>
      </p:pic>
    </p:spTree>
    <p:extLst>
      <p:ext uri="{BB962C8B-B14F-4D97-AF65-F5344CB8AC3E}">
        <p14:creationId xmlns:p14="http://schemas.microsoft.com/office/powerpoint/2010/main" val="3816377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58C45083-8ADC-0C3D-3DA1-C26CEB77089F}"/>
              </a:ext>
            </a:extLst>
          </p:cNvPr>
          <p:cNvSpPr/>
          <p:nvPr/>
        </p:nvSpPr>
        <p:spPr>
          <a:xfrm>
            <a:off x="2209800" y="1143000"/>
            <a:ext cx="7315200" cy="4038600"/>
          </a:xfrm>
          <a:prstGeom prst="cloud">
            <a:avLst/>
          </a:prstGeom>
        </p:spPr>
        <p:style>
          <a:lnRef idx="2">
            <a:schemeClr val="accent1"/>
          </a:lnRef>
          <a:fillRef idx="1001">
            <a:schemeClr val="lt2"/>
          </a:fillRef>
          <a:effectRef idx="0">
            <a:schemeClr val="accent1"/>
          </a:effectRef>
          <a:fontRef idx="minor">
            <a:schemeClr val="dk1"/>
          </a:fontRef>
        </p:style>
        <p:txBody>
          <a:bodyPr anchor="ctr"/>
          <a:lstStyle>
            <a:lvl1pPr marL="342900" indent="-342900"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lvl="4" algn="ctr" eaLnBrk="1" hangingPunct="1"/>
            <a:endParaRPr lang="en-US" altLang="en-US" sz="1600" b="1">
              <a:latin typeface="Tw Cen MT" panose="020B0602020104020603" pitchFamily="34" charset="0"/>
            </a:endParaRPr>
          </a:p>
        </p:txBody>
      </p:sp>
      <p:sp>
        <p:nvSpPr>
          <p:cNvPr id="14339" name="Title 1">
            <a:extLst>
              <a:ext uri="{FF2B5EF4-FFF2-40B4-BE49-F238E27FC236}">
                <a16:creationId xmlns:a16="http://schemas.microsoft.com/office/drawing/2014/main" id="{07DF13E8-0AEA-BCAD-0850-3CF7C7245ED8}"/>
              </a:ext>
            </a:extLst>
          </p:cNvPr>
          <p:cNvSpPr>
            <a:spLocks noGrp="1"/>
          </p:cNvSpPr>
          <p:nvPr>
            <p:ph type="title"/>
          </p:nvPr>
        </p:nvSpPr>
        <p:spPr>
          <a:xfrm>
            <a:off x="2136775" y="228600"/>
            <a:ext cx="8153400" cy="990600"/>
          </a:xfrm>
        </p:spPr>
        <p:txBody>
          <a:bodyPr/>
          <a:lstStyle/>
          <a:p>
            <a:r>
              <a:rPr lang="en-US" altLang="en-US"/>
              <a:t>What is Cloud Computing</a:t>
            </a:r>
          </a:p>
        </p:txBody>
      </p:sp>
      <p:sp>
        <p:nvSpPr>
          <p:cNvPr id="10244" name="Slide Number Placeholder 6">
            <a:extLst>
              <a:ext uri="{FF2B5EF4-FFF2-40B4-BE49-F238E27FC236}">
                <a16:creationId xmlns:a16="http://schemas.microsoft.com/office/drawing/2014/main" id="{05F93D33-75D8-733B-5A8B-A424BFCEE086}"/>
              </a:ext>
            </a:extLst>
          </p:cNvPr>
          <p:cNvSpPr>
            <a:spLocks noGrp="1"/>
          </p:cNvSpPr>
          <p:nvPr>
            <p:ph type="sldNum" sz="quarter" idx="12"/>
          </p:nvPr>
        </p:nvSpPr>
        <p:spPr bwMode="auto">
          <a:ln>
            <a:miter lim="800000"/>
            <a:headEnd/>
            <a:tailEnd/>
          </a:ln>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80000"/>
              </a:lnSpc>
            </a:pPr>
            <a:fld id="{2D2F1804-B230-48D2-AFA8-0EAABD74F7F6}" type="slidenum">
              <a:rPr lang="en-US" altLang="en-US" sz="1200">
                <a:solidFill>
                  <a:srgbClr val="FFFFFF"/>
                </a:solidFill>
              </a:rPr>
              <a:pPr eaLnBrk="1" hangingPunct="1">
                <a:lnSpc>
                  <a:spcPct val="80000"/>
                </a:lnSpc>
              </a:pPr>
              <a:t>6</a:t>
            </a:fld>
            <a:endParaRPr lang="en-US" altLang="en-US" sz="1200">
              <a:solidFill>
                <a:srgbClr val="FFFFFF"/>
              </a:solidFill>
            </a:endParaRPr>
          </a:p>
        </p:txBody>
      </p:sp>
      <p:sp>
        <p:nvSpPr>
          <p:cNvPr id="4" name="Content Placeholder 3">
            <a:extLst>
              <a:ext uri="{FF2B5EF4-FFF2-40B4-BE49-F238E27FC236}">
                <a16:creationId xmlns:a16="http://schemas.microsoft.com/office/drawing/2014/main" id="{578690AC-4E62-7647-059F-818510252A2C}"/>
              </a:ext>
            </a:extLst>
          </p:cNvPr>
          <p:cNvSpPr>
            <a:spLocks noGrp="1"/>
          </p:cNvSpPr>
          <p:nvPr>
            <p:ph sz="quarter" idx="1"/>
          </p:nvPr>
        </p:nvSpPr>
        <p:spPr>
          <a:xfrm>
            <a:off x="443345" y="5016351"/>
            <a:ext cx="8153400" cy="1723884"/>
          </a:xfrm>
        </p:spPr>
        <p:txBody>
          <a:bodyPr>
            <a:normAutofit fontScale="92500" lnSpcReduction="20000"/>
          </a:bodyPr>
          <a:lstStyle/>
          <a:p>
            <a:pPr marL="0" indent="0">
              <a:buNone/>
              <a:defRPr/>
            </a:pPr>
            <a:endParaRPr lang="en-US" dirty="0"/>
          </a:p>
          <a:p>
            <a:pPr marL="342882" indent="-342882">
              <a:buFont typeface="Wingdings"/>
              <a:buChar char=""/>
              <a:defRPr/>
            </a:pPr>
            <a:r>
              <a:rPr lang="en-US" dirty="0"/>
              <a:t>Shared pool of configurable computing resources</a:t>
            </a:r>
          </a:p>
          <a:p>
            <a:pPr marL="342882" indent="-342882">
              <a:buFont typeface="Wingdings"/>
              <a:buChar char=""/>
              <a:defRPr/>
            </a:pPr>
            <a:r>
              <a:rPr lang="en-US" dirty="0"/>
              <a:t>On-demand network access</a:t>
            </a:r>
          </a:p>
          <a:p>
            <a:pPr marL="342882" indent="-342882">
              <a:buFont typeface="Wingdings"/>
              <a:buChar char=""/>
              <a:defRPr/>
            </a:pPr>
            <a:r>
              <a:rPr lang="en-US" dirty="0"/>
              <a:t>Provisioned by the Service Provider</a:t>
            </a:r>
          </a:p>
        </p:txBody>
      </p:sp>
      <p:pic>
        <p:nvPicPr>
          <p:cNvPr id="1043" name="Picture 19" descr="C:\Documents and Settings\hemaj\Local Settings\Temporary Internet Files\Content.IE5\94AVCMI7\MC900016667[1].wmf">
            <a:extLst>
              <a:ext uri="{FF2B5EF4-FFF2-40B4-BE49-F238E27FC236}">
                <a16:creationId xmlns:a16="http://schemas.microsoft.com/office/drawing/2014/main" id="{282B402D-A1C0-0E60-FBB3-C035A84AF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676401"/>
            <a:ext cx="144145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B8893B7C-676A-BD84-C80D-269AE6327BD0}"/>
              </a:ext>
            </a:extLst>
          </p:cNvPr>
          <p:cNvSpPr txBox="1"/>
          <p:nvPr/>
        </p:nvSpPr>
        <p:spPr>
          <a:xfrm>
            <a:off x="6781800" y="3200401"/>
            <a:ext cx="2438400" cy="584775"/>
          </a:xfrm>
          <a:prstGeom prst="rect">
            <a:avLst/>
          </a:prstGeom>
          <a:noFill/>
        </p:spPr>
        <p:txBody>
          <a:bodyPr>
            <a:spAutoFit/>
          </a:bodyPr>
          <a:lstStyle/>
          <a:p>
            <a:pPr>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Computer Network</a:t>
            </a:r>
          </a:p>
        </p:txBody>
      </p:sp>
      <p:pic>
        <p:nvPicPr>
          <p:cNvPr id="1047" name="Picture 23" descr="C:\Documents and Settings\hemaj\Local Settings\Temporary Internet Files\Content.IE5\QAMRBPPQ\MC900434845[1].png">
            <a:extLst>
              <a:ext uri="{FF2B5EF4-FFF2-40B4-BE49-F238E27FC236}">
                <a16:creationId xmlns:a16="http://schemas.microsoft.com/office/drawing/2014/main" id="{86A8F6AA-DF1C-6F74-FDC3-8610325A7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2860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8" name="Picture 24" descr="C:\Documents and Settings\hemaj\Local Settings\Temporary Internet Files\Content.IE5\6LL7HR2V\MC900197438[1].wmf">
            <a:extLst>
              <a:ext uri="{FF2B5EF4-FFF2-40B4-BE49-F238E27FC236}">
                <a16:creationId xmlns:a16="http://schemas.microsoft.com/office/drawing/2014/main" id="{D6BAC95A-35FE-25C5-8915-A5AE6C9F6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2895600"/>
            <a:ext cx="1447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D0C08122-8785-9865-0E97-4C5424AF4425}"/>
              </a:ext>
            </a:extLst>
          </p:cNvPr>
          <p:cNvSpPr txBox="1"/>
          <p:nvPr/>
        </p:nvSpPr>
        <p:spPr>
          <a:xfrm>
            <a:off x="2971800" y="3886201"/>
            <a:ext cx="2362200" cy="584775"/>
          </a:xfrm>
          <a:prstGeom prst="rect">
            <a:avLst/>
          </a:prstGeom>
          <a:noFill/>
        </p:spPr>
        <p:txBody>
          <a:bodyPr>
            <a:spAutoFit/>
          </a:bodyPr>
          <a:lstStyle/>
          <a:p>
            <a:pPr>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Storage (Database)</a:t>
            </a:r>
          </a:p>
        </p:txBody>
      </p:sp>
      <p:sp>
        <p:nvSpPr>
          <p:cNvPr id="34" name="TextBox 33">
            <a:extLst>
              <a:ext uri="{FF2B5EF4-FFF2-40B4-BE49-F238E27FC236}">
                <a16:creationId xmlns:a16="http://schemas.microsoft.com/office/drawing/2014/main" id="{F6DDD145-19D1-7BAF-BE84-7AD513B836BC}"/>
              </a:ext>
            </a:extLst>
          </p:cNvPr>
          <p:cNvSpPr txBox="1"/>
          <p:nvPr/>
        </p:nvSpPr>
        <p:spPr>
          <a:xfrm>
            <a:off x="5486400" y="4495800"/>
            <a:ext cx="1143000" cy="338554"/>
          </a:xfrm>
          <a:prstGeom prst="rect">
            <a:avLst/>
          </a:prstGeom>
          <a:noFill/>
        </p:spPr>
        <p:txBody>
          <a:bodyPr>
            <a:spAutoFit/>
          </a:bodyPr>
          <a:lstStyle/>
          <a:p>
            <a:pPr>
              <a:defRPr/>
            </a:pPr>
            <a:r>
              <a:rPr lang="en-US" sz="1600" b="1" cap="all" dirty="0" err="1">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SERvers</a:t>
            </a:r>
            <a:endPar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endParaRPr>
          </a:p>
        </p:txBody>
      </p:sp>
      <p:pic>
        <p:nvPicPr>
          <p:cNvPr id="1075" name="Picture 51" descr="C:\Documents and Settings\hemaj\Local Settings\Temporary Internet Files\Content.IE5\6LL7HR2V\MC900149562[1].wmf">
            <a:extLst>
              <a:ext uri="{FF2B5EF4-FFF2-40B4-BE49-F238E27FC236}">
                <a16:creationId xmlns:a16="http://schemas.microsoft.com/office/drawing/2014/main" id="{A0E3C3DD-9249-2B76-9DC1-B739026F92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1600200"/>
            <a:ext cx="13144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a:extLst>
              <a:ext uri="{FF2B5EF4-FFF2-40B4-BE49-F238E27FC236}">
                <a16:creationId xmlns:a16="http://schemas.microsoft.com/office/drawing/2014/main" id="{540A9CA0-15B5-3472-AFBC-414282C0199C}"/>
              </a:ext>
            </a:extLst>
          </p:cNvPr>
          <p:cNvSpPr txBox="1"/>
          <p:nvPr/>
        </p:nvSpPr>
        <p:spPr>
          <a:xfrm>
            <a:off x="3425825" y="1676401"/>
            <a:ext cx="1374775" cy="338554"/>
          </a:xfrm>
          <a:prstGeom prst="rect">
            <a:avLst/>
          </a:prstGeom>
          <a:noFill/>
        </p:spPr>
        <p:txBody>
          <a:bodyPr wrap="square">
            <a:spAutoFit/>
          </a:bodyPr>
          <a:lstStyle/>
          <a:p>
            <a:pPr>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Services</a:t>
            </a:r>
          </a:p>
        </p:txBody>
      </p:sp>
      <p:sp>
        <p:nvSpPr>
          <p:cNvPr id="64" name="TextBox 63">
            <a:extLst>
              <a:ext uri="{FF2B5EF4-FFF2-40B4-BE49-F238E27FC236}">
                <a16:creationId xmlns:a16="http://schemas.microsoft.com/office/drawing/2014/main" id="{A6B43B7A-61A1-C9E4-6108-8B339DDABA63}"/>
              </a:ext>
            </a:extLst>
          </p:cNvPr>
          <p:cNvSpPr txBox="1"/>
          <p:nvPr/>
        </p:nvSpPr>
        <p:spPr>
          <a:xfrm>
            <a:off x="4953000" y="1371601"/>
            <a:ext cx="1828800" cy="338554"/>
          </a:xfrm>
          <a:prstGeom prst="rect">
            <a:avLst/>
          </a:prstGeom>
          <a:noFill/>
        </p:spPr>
        <p:txBody>
          <a:bodyPr wrap="square">
            <a:spAutoFit/>
          </a:bodyPr>
          <a:lstStyle/>
          <a:p>
            <a:pPr>
              <a:defRPr/>
            </a:pPr>
            <a:r>
              <a:rPr lang="en-US" sz="1600" b="1" cap="all" dirty="0">
                <a:ln w="9000" cmpd="sng">
                  <a:solidFill>
                    <a:schemeClr val="accent4">
                      <a:shade val="50000"/>
                      <a:satMod val="120000"/>
                    </a:schemeClr>
                  </a:solidFill>
                  <a:prstDash val="solid"/>
                </a:ln>
                <a:solidFill>
                  <a:sysClr val="windowText" lastClr="000000"/>
                </a:solidFill>
                <a:effectLst>
                  <a:reflection blurRad="12700" stA="28000" endPos="45000" dist="1000" dir="5400000" sy="-100000" algn="bl" rotWithShape="0"/>
                </a:effectLst>
                <a:latin typeface="Comic Sans MS" pitchFamily="-97" charset="0"/>
                <a:ea typeface="ＭＳ Ｐゴシック" pitchFamily="-97" charset="-128"/>
              </a:rPr>
              <a:t>Applications</a:t>
            </a:r>
          </a:p>
        </p:txBody>
      </p:sp>
      <p:sp>
        <p:nvSpPr>
          <p:cNvPr id="14351" name="TextBox 64">
            <a:extLst>
              <a:ext uri="{FF2B5EF4-FFF2-40B4-BE49-F238E27FC236}">
                <a16:creationId xmlns:a16="http://schemas.microsoft.com/office/drawing/2014/main" id="{800DB591-45D6-A752-F66E-CF62F164776C}"/>
              </a:ext>
            </a:extLst>
          </p:cNvPr>
          <p:cNvSpPr txBox="1">
            <a:spLocks noChangeArrowheads="1"/>
          </p:cNvSpPr>
          <p:nvPr/>
        </p:nvSpPr>
        <p:spPr bwMode="auto">
          <a:xfrm>
            <a:off x="2362200" y="5181600"/>
            <a:ext cx="7620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sz="1600"/>
          </a:p>
        </p:txBody>
      </p:sp>
      <p:cxnSp>
        <p:nvCxnSpPr>
          <p:cNvPr id="18" name="Straight Connector 17">
            <a:extLst>
              <a:ext uri="{FF2B5EF4-FFF2-40B4-BE49-F238E27FC236}">
                <a16:creationId xmlns:a16="http://schemas.microsoft.com/office/drawing/2014/main" id="{AB3F0EB6-BA87-EC8B-A6B4-B57B7820C864}"/>
              </a:ext>
            </a:extLst>
          </p:cNvPr>
          <p:cNvCxnSpPr>
            <a:stCxn id="0" idx="3"/>
          </p:cNvCxnSpPr>
          <p:nvPr/>
        </p:nvCxnSpPr>
        <p:spPr>
          <a:xfrm flipV="1">
            <a:off x="6705600" y="2590800"/>
            <a:ext cx="609600" cy="11430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98049C7-239F-12D9-52A6-4D209D27BBC9}"/>
              </a:ext>
            </a:extLst>
          </p:cNvPr>
          <p:cNvCxnSpPr>
            <a:endCxn id="0" idx="3"/>
          </p:cNvCxnSpPr>
          <p:nvPr/>
        </p:nvCxnSpPr>
        <p:spPr>
          <a:xfrm rot="10800000">
            <a:off x="6496050" y="2174876"/>
            <a:ext cx="819150" cy="4159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58205C-D0EB-3E39-EF2E-39985E18EAFE}"/>
              </a:ext>
            </a:extLst>
          </p:cNvPr>
          <p:cNvCxnSpPr>
            <a:cxnSpLocks/>
            <a:endCxn id="60" idx="2"/>
          </p:cNvCxnSpPr>
          <p:nvPr/>
        </p:nvCxnSpPr>
        <p:spPr>
          <a:xfrm flipV="1">
            <a:off x="3962400" y="2014955"/>
            <a:ext cx="150813" cy="3472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234922-3380-B9A6-1329-237BD16EF01F}"/>
              </a:ext>
            </a:extLst>
          </p:cNvPr>
          <p:cNvCxnSpPr/>
          <p:nvPr/>
        </p:nvCxnSpPr>
        <p:spPr>
          <a:xfrm rot="10800000">
            <a:off x="4495800" y="3200400"/>
            <a:ext cx="762000" cy="685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D0D7D58-67AF-ECEA-BBC8-87D1F8FD9987}"/>
              </a:ext>
            </a:extLst>
          </p:cNvPr>
          <p:cNvCxnSpPr/>
          <p:nvPr/>
        </p:nvCxnSpPr>
        <p:spPr>
          <a:xfrm rot="10800000" flipV="1">
            <a:off x="4191000" y="1905000"/>
            <a:ext cx="990600" cy="1524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357" name="TextBox 7">
            <a:extLst>
              <a:ext uri="{FF2B5EF4-FFF2-40B4-BE49-F238E27FC236}">
                <a16:creationId xmlns:a16="http://schemas.microsoft.com/office/drawing/2014/main" id="{CCD8F4FC-FDEE-AF0D-FEC1-9B36F4DE6640}"/>
              </a:ext>
            </a:extLst>
          </p:cNvPr>
          <p:cNvSpPr txBox="1">
            <a:spLocks noChangeArrowheads="1"/>
          </p:cNvSpPr>
          <p:nvPr/>
        </p:nvSpPr>
        <p:spPr bwMode="auto">
          <a:xfrm>
            <a:off x="1981200" y="6400800"/>
            <a:ext cx="570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900">
                <a:solidFill>
                  <a:schemeClr val="bg1"/>
                </a:solidFill>
              </a:rPr>
              <a:t>Adopted from: Effectively and Securely Using the Cloud Computing Paradigm by peter Mell, Tim Grance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circle(in)">
                                      <p:cBhvr>
                                        <p:cTn id="10" dur="500"/>
                                        <p:tgtEl>
                                          <p:spTgt spid="1043"/>
                                        </p:tgtEl>
                                      </p:cBhvr>
                                    </p:animEffect>
                                  </p:childTnLst>
                                </p:cTn>
                              </p:par>
                              <p:par>
                                <p:cTn id="11" presetID="6" presetClass="entr" presetSubtype="16"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ircle(in)">
                                      <p:cBhvr>
                                        <p:cTn id="13" dur="500"/>
                                        <p:tgtEl>
                                          <p:spTgt spid="2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nodeType="clickEffect">
                                  <p:stCondLst>
                                    <p:cond delay="0"/>
                                  </p:stCondLst>
                                  <p:childTnLst>
                                    <p:set>
                                      <p:cBhvr>
                                        <p:cTn id="17" dur="1" fill="hold">
                                          <p:stCondLst>
                                            <p:cond delay="0"/>
                                          </p:stCondLst>
                                        </p:cTn>
                                        <p:tgtEl>
                                          <p:spTgt spid="1048"/>
                                        </p:tgtEl>
                                        <p:attrNameLst>
                                          <p:attrName>style.visibility</p:attrName>
                                        </p:attrNameLst>
                                      </p:cBhvr>
                                      <p:to>
                                        <p:strVal val="visible"/>
                                      </p:to>
                                    </p:set>
                                    <p:animEffect transition="in" filter="circle(in)">
                                      <p:cBhvr>
                                        <p:cTn id="18" dur="500"/>
                                        <p:tgtEl>
                                          <p:spTgt spid="1048"/>
                                        </p:tgtEl>
                                      </p:cBhvr>
                                    </p:animEffect>
                                  </p:childTnLst>
                                </p:cTn>
                              </p:par>
                              <p:par>
                                <p:cTn id="19" presetID="6" presetClass="entr" presetSubtype="16"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circle(in)">
                                      <p:cBhvr>
                                        <p:cTn id="21" dur="500"/>
                                        <p:tgtEl>
                                          <p:spTgt spid="34"/>
                                        </p:tgtEl>
                                      </p:cBhvr>
                                    </p:animEffect>
                                  </p:childTnLst>
                                </p:cTn>
                              </p:par>
                              <p:par>
                                <p:cTn id="22" presetID="6" presetClass="entr" presetSubtype="16"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circle(in)">
                                      <p:cBhvr>
                                        <p:cTn id="24" dur="500"/>
                                        <p:tgtEl>
                                          <p:spTgt spid="1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nodeType="clickEffect">
                                  <p:stCondLst>
                                    <p:cond delay="0"/>
                                  </p:stCondLst>
                                  <p:childTnLst>
                                    <p:set>
                                      <p:cBhvr>
                                        <p:cTn id="28" dur="1" fill="hold">
                                          <p:stCondLst>
                                            <p:cond delay="0"/>
                                          </p:stCondLst>
                                        </p:cTn>
                                        <p:tgtEl>
                                          <p:spTgt spid="1047"/>
                                        </p:tgtEl>
                                        <p:attrNameLst>
                                          <p:attrName>style.visibility</p:attrName>
                                        </p:attrNameLst>
                                      </p:cBhvr>
                                      <p:to>
                                        <p:strVal val="visible"/>
                                      </p:to>
                                    </p:set>
                                    <p:animEffect transition="in" filter="circle(in)">
                                      <p:cBhvr>
                                        <p:cTn id="29" dur="500"/>
                                        <p:tgtEl>
                                          <p:spTgt spid="1047"/>
                                        </p:tgtEl>
                                      </p:cBhvr>
                                    </p:animEffect>
                                  </p:childTnLst>
                                </p:cTn>
                              </p:par>
                              <p:par>
                                <p:cTn id="30" presetID="6" presetClass="entr" presetSubtype="16"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circle(in)">
                                      <p:cBhvr>
                                        <p:cTn id="32" dur="500"/>
                                        <p:tgtEl>
                                          <p:spTgt spid="33"/>
                                        </p:tgtEl>
                                      </p:cBhvr>
                                    </p:animEffect>
                                  </p:childTnLst>
                                </p:cTn>
                              </p:par>
                              <p:par>
                                <p:cTn id="33" presetID="6" presetClass="entr" presetSubtype="16"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circle(in)">
                                      <p:cBhvr>
                                        <p:cTn id="35" dur="500"/>
                                        <p:tgtEl>
                                          <p:spTgt spid="2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6" presetClass="entr" presetSubtype="16" fill="hold" nodeType="clickEffect">
                                  <p:stCondLst>
                                    <p:cond delay="0"/>
                                  </p:stCondLst>
                                  <p:childTnLst>
                                    <p:set>
                                      <p:cBhvr>
                                        <p:cTn id="39" dur="1" fill="hold">
                                          <p:stCondLst>
                                            <p:cond delay="0"/>
                                          </p:stCondLst>
                                        </p:cTn>
                                        <p:tgtEl>
                                          <p:spTgt spid="1075"/>
                                        </p:tgtEl>
                                        <p:attrNameLst>
                                          <p:attrName>style.visibility</p:attrName>
                                        </p:attrNameLst>
                                      </p:cBhvr>
                                      <p:to>
                                        <p:strVal val="visible"/>
                                      </p:to>
                                    </p:set>
                                    <p:animEffect transition="in" filter="circle(in)">
                                      <p:cBhvr>
                                        <p:cTn id="40" dur="500"/>
                                        <p:tgtEl>
                                          <p:spTgt spid="1075"/>
                                        </p:tgtEl>
                                      </p:cBhvr>
                                    </p:animEffect>
                                  </p:childTnLst>
                                </p:cTn>
                              </p:par>
                              <p:par>
                                <p:cTn id="41" presetID="6" presetClass="entr" presetSubtype="16"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circle(in)">
                                      <p:cBhvr>
                                        <p:cTn id="43" dur="500"/>
                                        <p:tgtEl>
                                          <p:spTgt spid="64"/>
                                        </p:tgtEl>
                                      </p:cBhvr>
                                    </p:animEffect>
                                  </p:childTnLst>
                                </p:cTn>
                              </p:par>
                              <p:par>
                                <p:cTn id="44" presetID="6" presetClass="entr" presetSubtype="16"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circle(in)">
                                      <p:cBhvr>
                                        <p:cTn id="46" dur="500"/>
                                        <p:tgtEl>
                                          <p:spTgt spid="2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6" presetClass="entr" presetSubtype="16" fill="hold"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circle(in)">
                                      <p:cBhvr>
                                        <p:cTn id="51" dur="500"/>
                                        <p:tgtEl>
                                          <p:spTgt spid="60"/>
                                        </p:tgtEl>
                                      </p:cBhvr>
                                    </p:animEffect>
                                  </p:childTnLst>
                                </p:cTn>
                              </p:par>
                              <p:par>
                                <p:cTn id="52" presetID="6" presetClass="entr" presetSubtype="16"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circle(in)">
                                      <p:cBhvr>
                                        <p:cTn id="54" dur="500"/>
                                        <p:tgtEl>
                                          <p:spTgt spid="22"/>
                                        </p:tgtEl>
                                      </p:cBhvr>
                                    </p:animEffect>
                                  </p:childTnLst>
                                </p:cTn>
                              </p:par>
                              <p:par>
                                <p:cTn id="55" presetID="6" presetClass="entr" presetSubtype="16"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circle(in)">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1E77F1-2585-5A4A-9CEA-8D35A3635D52}"/>
              </a:ext>
            </a:extLst>
          </p:cNvPr>
          <p:cNvPicPr>
            <a:picLocks noChangeAspect="1"/>
          </p:cNvPicPr>
          <p:nvPr/>
        </p:nvPicPr>
        <p:blipFill>
          <a:blip r:embed="rId2"/>
          <a:stretch>
            <a:fillRect/>
          </a:stretch>
        </p:blipFill>
        <p:spPr>
          <a:xfrm>
            <a:off x="171450" y="357188"/>
            <a:ext cx="11434762" cy="5600699"/>
          </a:xfrm>
          <a:prstGeom prst="rect">
            <a:avLst/>
          </a:prstGeom>
        </p:spPr>
      </p:pic>
    </p:spTree>
    <p:extLst>
      <p:ext uri="{BB962C8B-B14F-4D97-AF65-F5344CB8AC3E}">
        <p14:creationId xmlns:p14="http://schemas.microsoft.com/office/powerpoint/2010/main" val="30597021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A46AF2-E78C-D24C-9667-05C5DB233651}"/>
              </a:ext>
            </a:extLst>
          </p:cNvPr>
          <p:cNvPicPr>
            <a:picLocks noChangeAspect="1"/>
          </p:cNvPicPr>
          <p:nvPr/>
        </p:nvPicPr>
        <p:blipFill>
          <a:blip r:embed="rId2"/>
          <a:stretch>
            <a:fillRect/>
          </a:stretch>
        </p:blipFill>
        <p:spPr>
          <a:xfrm>
            <a:off x="371475" y="542927"/>
            <a:ext cx="11449050" cy="4913108"/>
          </a:xfrm>
          <a:prstGeom prst="rect">
            <a:avLst/>
          </a:prstGeom>
        </p:spPr>
      </p:pic>
    </p:spTree>
    <p:extLst>
      <p:ext uri="{BB962C8B-B14F-4D97-AF65-F5344CB8AC3E}">
        <p14:creationId xmlns:p14="http://schemas.microsoft.com/office/powerpoint/2010/main" val="3517904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E055FE-073E-4C4E-9378-4C50D3213411}"/>
              </a:ext>
            </a:extLst>
          </p:cNvPr>
          <p:cNvPicPr>
            <a:picLocks noChangeAspect="1"/>
          </p:cNvPicPr>
          <p:nvPr/>
        </p:nvPicPr>
        <p:blipFill>
          <a:blip r:embed="rId2"/>
          <a:stretch>
            <a:fillRect/>
          </a:stretch>
        </p:blipFill>
        <p:spPr>
          <a:xfrm>
            <a:off x="157163" y="428625"/>
            <a:ext cx="11801475" cy="6100763"/>
          </a:xfrm>
          <a:prstGeom prst="rect">
            <a:avLst/>
          </a:prstGeom>
        </p:spPr>
      </p:pic>
    </p:spTree>
    <p:extLst>
      <p:ext uri="{BB962C8B-B14F-4D97-AF65-F5344CB8AC3E}">
        <p14:creationId xmlns:p14="http://schemas.microsoft.com/office/powerpoint/2010/main" val="259161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A9BE7D-F603-7C4D-8A63-86D237E3DC18}"/>
              </a:ext>
            </a:extLst>
          </p:cNvPr>
          <p:cNvPicPr>
            <a:picLocks noChangeAspect="1"/>
          </p:cNvPicPr>
          <p:nvPr/>
        </p:nvPicPr>
        <p:blipFill>
          <a:blip r:embed="rId2"/>
          <a:stretch>
            <a:fillRect/>
          </a:stretch>
        </p:blipFill>
        <p:spPr>
          <a:xfrm>
            <a:off x="228600" y="25400"/>
            <a:ext cx="11734800" cy="6807200"/>
          </a:xfrm>
          <a:prstGeom prst="rect">
            <a:avLst/>
          </a:prstGeom>
        </p:spPr>
      </p:pic>
    </p:spTree>
    <p:extLst>
      <p:ext uri="{BB962C8B-B14F-4D97-AF65-F5344CB8AC3E}">
        <p14:creationId xmlns:p14="http://schemas.microsoft.com/office/powerpoint/2010/main" val="3482848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11B626-62D0-FD43-B98C-AD24E0C9162E}"/>
              </a:ext>
            </a:extLst>
          </p:cNvPr>
          <p:cNvSpPr txBox="1"/>
          <p:nvPr/>
        </p:nvSpPr>
        <p:spPr>
          <a:xfrm>
            <a:off x="162046" y="197346"/>
            <a:ext cx="11750232" cy="6232475"/>
          </a:xfrm>
          <a:prstGeom prst="rect">
            <a:avLst/>
          </a:prstGeom>
          <a:noFill/>
        </p:spPr>
        <p:txBody>
          <a:bodyPr wrap="square">
            <a:spAutoFit/>
          </a:bodyPr>
          <a:lstStyle/>
          <a:p>
            <a:pPr algn="l"/>
            <a:r>
              <a:rPr lang="en-IN" sz="1600" b="1" i="0" dirty="0">
                <a:solidFill>
                  <a:srgbClr val="212529"/>
                </a:solidFill>
                <a:effectLst/>
                <a:latin typeface="Times New Roman" panose="02020603050405020304" pitchFamily="18" charset="0"/>
                <a:cs typeface="Times New Roman" panose="02020603050405020304" pitchFamily="18" charset="0"/>
              </a:rPr>
              <a:t>Key Considerations and Challenges Surrounding Data Sovereignty</a:t>
            </a:r>
          </a:p>
          <a:p>
            <a:pPr algn="l"/>
            <a:endParaRPr lang="en-IN" sz="1600" b="0" i="0" dirty="0">
              <a:solidFill>
                <a:srgbClr val="212529"/>
              </a:solidFill>
              <a:effectLst/>
              <a:latin typeface="Times New Roman" panose="02020603050405020304" pitchFamily="18" charset="0"/>
              <a:cs typeface="Times New Roman" panose="02020603050405020304" pitchFamily="18" charset="0"/>
            </a:endParaRPr>
          </a:p>
          <a:p>
            <a:pPr algn="l"/>
            <a:r>
              <a:rPr lang="en-IN" sz="1600" b="0" i="0" dirty="0">
                <a:solidFill>
                  <a:srgbClr val="212529"/>
                </a:solidFill>
                <a:effectLst/>
                <a:latin typeface="Times New Roman" panose="02020603050405020304" pitchFamily="18" charset="0"/>
                <a:cs typeface="Times New Roman" panose="02020603050405020304" pitchFamily="18" charset="0"/>
              </a:rPr>
              <a:t>When you expand your data to additional regions, whether for production data, data backups or disaster recovery, you must be mindful of data sovereignty.</a:t>
            </a:r>
          </a:p>
          <a:p>
            <a:pPr algn="l"/>
            <a:endParaRPr lang="en-IN" sz="1600" b="1" i="0" dirty="0">
              <a:solidFill>
                <a:srgbClr val="212529"/>
              </a:solidFill>
              <a:effectLst/>
              <a:latin typeface="Times New Roman" panose="02020603050405020304" pitchFamily="18" charset="0"/>
              <a:cs typeface="Times New Roman" panose="02020603050405020304" pitchFamily="18" charset="0"/>
            </a:endParaRPr>
          </a:p>
          <a:p>
            <a:pPr algn="l"/>
            <a:r>
              <a:rPr lang="en-IN" sz="1600" b="1" i="0" dirty="0">
                <a:solidFill>
                  <a:srgbClr val="212529"/>
                </a:solidFill>
                <a:effectLst/>
                <a:latin typeface="Times New Roman" panose="02020603050405020304" pitchFamily="18" charset="0"/>
                <a:cs typeface="Times New Roman" panose="02020603050405020304" pitchFamily="18" charset="0"/>
              </a:rPr>
              <a:t>Data at Rest</a:t>
            </a:r>
            <a:br>
              <a:rPr lang="en-IN" sz="1600" b="0" i="0" dirty="0">
                <a:solidFill>
                  <a:srgbClr val="212529"/>
                </a:solidFill>
                <a:effectLst/>
                <a:latin typeface="Times New Roman" panose="02020603050405020304" pitchFamily="18" charset="0"/>
                <a:cs typeface="Times New Roman" panose="02020603050405020304" pitchFamily="18" charset="0"/>
              </a:rPr>
            </a:br>
            <a:endParaRPr lang="en-IN" sz="1600" b="0" i="0" dirty="0">
              <a:solidFill>
                <a:srgbClr val="212529"/>
              </a:solidFill>
              <a:effectLst/>
              <a:latin typeface="Times New Roman" panose="02020603050405020304" pitchFamily="18" charset="0"/>
              <a:cs typeface="Times New Roman" panose="02020603050405020304" pitchFamily="18" charset="0"/>
            </a:endParaRPr>
          </a:p>
          <a:p>
            <a:pPr algn="l"/>
            <a:r>
              <a:rPr lang="en-IN" sz="1600" b="0" i="0" dirty="0">
                <a:solidFill>
                  <a:srgbClr val="212529"/>
                </a:solidFill>
                <a:effectLst/>
                <a:latin typeface="Times New Roman" panose="02020603050405020304" pitchFamily="18" charset="0"/>
                <a:cs typeface="Times New Roman" panose="02020603050405020304" pitchFamily="18" charset="0"/>
              </a:rPr>
              <a:t>Before you give thought to your compliance, regulations, and rules, one of the initial things to consider is how and where you store your data. The first choice is whether to store data on premises or in the cloud. In the cloud, data sovereignty becomes more complex.</a:t>
            </a:r>
          </a:p>
          <a:p>
            <a:pPr algn="l"/>
            <a:r>
              <a:rPr lang="en-IN" sz="1600" b="0" i="0" dirty="0">
                <a:solidFill>
                  <a:srgbClr val="212529"/>
                </a:solidFill>
                <a:effectLst/>
                <a:latin typeface="Times New Roman" panose="02020603050405020304" pitchFamily="18" charset="0"/>
                <a:cs typeface="Times New Roman" panose="02020603050405020304" pitchFamily="18" charset="0"/>
              </a:rPr>
              <a:t>If you utilize the cloud, you’ll need to select options for replication and backup, which in many cases will involve storing data in another geographical location. The cloud provider may or may not allow you to select the region where backups or replicas will be stored. Ensure you are able to specify the region in which data will be stored, and understand the regulatory requirements of each region.</a:t>
            </a:r>
          </a:p>
          <a:p>
            <a:pPr algn="l"/>
            <a:endParaRPr lang="en-IN" sz="1600" b="1" i="0" dirty="0">
              <a:solidFill>
                <a:srgbClr val="212529"/>
              </a:solidFill>
              <a:effectLst/>
              <a:latin typeface="Times New Roman" panose="02020603050405020304" pitchFamily="18" charset="0"/>
              <a:cs typeface="Times New Roman" panose="02020603050405020304" pitchFamily="18" charset="0"/>
            </a:endParaRPr>
          </a:p>
          <a:p>
            <a:pPr algn="l"/>
            <a:r>
              <a:rPr lang="en-IN" sz="1600" b="1" i="0" dirty="0">
                <a:solidFill>
                  <a:srgbClr val="212529"/>
                </a:solidFill>
                <a:effectLst/>
                <a:latin typeface="Times New Roman" panose="02020603050405020304" pitchFamily="18" charset="0"/>
                <a:cs typeface="Times New Roman" panose="02020603050405020304" pitchFamily="18" charset="0"/>
              </a:rPr>
              <a:t>Data in Transit</a:t>
            </a:r>
            <a:br>
              <a:rPr lang="en-IN" sz="1600" b="0" i="0" dirty="0">
                <a:solidFill>
                  <a:srgbClr val="212529"/>
                </a:solidFill>
                <a:effectLst/>
                <a:latin typeface="Times New Roman" panose="02020603050405020304" pitchFamily="18" charset="0"/>
                <a:cs typeface="Times New Roman" panose="02020603050405020304" pitchFamily="18" charset="0"/>
              </a:rPr>
            </a:br>
            <a:endParaRPr lang="en-IN" sz="1600" b="0" i="0" dirty="0">
              <a:solidFill>
                <a:srgbClr val="212529"/>
              </a:solidFill>
              <a:effectLst/>
              <a:latin typeface="Times New Roman" panose="02020603050405020304" pitchFamily="18" charset="0"/>
              <a:cs typeface="Times New Roman" panose="02020603050405020304" pitchFamily="18" charset="0"/>
            </a:endParaRPr>
          </a:p>
          <a:p>
            <a:pPr algn="l"/>
            <a:r>
              <a:rPr lang="en-IN" sz="1600" b="0" i="0" dirty="0">
                <a:solidFill>
                  <a:srgbClr val="212529"/>
                </a:solidFill>
                <a:effectLst/>
                <a:latin typeface="Times New Roman" panose="02020603050405020304" pitchFamily="18" charset="0"/>
                <a:cs typeface="Times New Roman" panose="02020603050405020304" pitchFamily="18" charset="0"/>
              </a:rPr>
              <a:t>Organizations often overlook data in transit. It helps if you consider:</a:t>
            </a:r>
          </a:p>
          <a:p>
            <a:pPr algn="l"/>
            <a:endParaRPr lang="en-IN" sz="1600" b="0" i="0" dirty="0">
              <a:solidFill>
                <a:srgbClr val="212529"/>
              </a:solidFill>
              <a:effectLst/>
              <a:latin typeface="Times New Roman" panose="02020603050405020304" pitchFamily="18" charset="0"/>
              <a:cs typeface="Times New Roman" panose="02020603050405020304" pitchFamily="18" charset="0"/>
            </a:endParaRPr>
          </a:p>
          <a:p>
            <a:pPr algn="l">
              <a:spcBef>
                <a:spcPts val="600"/>
              </a:spcBef>
              <a:buFont typeface="Arial" panose="020B0604020202020204" pitchFamily="34" charset="0"/>
              <a:buChar char="•"/>
            </a:pPr>
            <a:r>
              <a:rPr lang="en-IN" sz="1600" b="0" i="0" dirty="0">
                <a:solidFill>
                  <a:srgbClr val="212529"/>
                </a:solidFill>
                <a:effectLst/>
                <a:latin typeface="Times New Roman" panose="02020603050405020304" pitchFamily="18" charset="0"/>
                <a:cs typeface="Times New Roman" panose="02020603050405020304" pitchFamily="18" charset="0"/>
              </a:rPr>
              <a:t>How often you transfer data between geographical regions</a:t>
            </a:r>
          </a:p>
          <a:p>
            <a:pPr algn="l">
              <a:spcBef>
                <a:spcPts val="600"/>
              </a:spcBef>
              <a:buFont typeface="Arial" panose="020B0604020202020204" pitchFamily="34" charset="0"/>
              <a:buChar char="•"/>
            </a:pPr>
            <a:r>
              <a:rPr lang="en-IN" sz="1600" b="0" i="0" dirty="0">
                <a:solidFill>
                  <a:srgbClr val="212529"/>
                </a:solidFill>
                <a:effectLst/>
                <a:latin typeface="Times New Roman" panose="02020603050405020304" pitchFamily="18" charset="0"/>
                <a:cs typeface="Times New Roman" panose="02020603050405020304" pitchFamily="18" charset="0"/>
              </a:rPr>
              <a:t>From where and to where data is transferred</a:t>
            </a:r>
          </a:p>
          <a:p>
            <a:pPr algn="l">
              <a:spcBef>
                <a:spcPts val="600"/>
              </a:spcBef>
              <a:buFont typeface="Arial" panose="020B0604020202020204" pitchFamily="34" charset="0"/>
              <a:buChar char="•"/>
            </a:pPr>
            <a:r>
              <a:rPr lang="en-IN" sz="1600" b="0" i="0" dirty="0">
                <a:solidFill>
                  <a:srgbClr val="212529"/>
                </a:solidFill>
                <a:effectLst/>
                <a:latin typeface="Times New Roman" panose="02020603050405020304" pitchFamily="18" charset="0"/>
                <a:cs typeface="Times New Roman" panose="02020603050405020304" pitchFamily="18" charset="0"/>
              </a:rPr>
              <a:t>What type of data is typically transferred</a:t>
            </a:r>
          </a:p>
          <a:p>
            <a:pPr algn="l"/>
            <a:endParaRPr lang="en-IN" sz="1600" b="0" i="0" dirty="0">
              <a:solidFill>
                <a:srgbClr val="212529"/>
              </a:solidFill>
              <a:effectLst/>
              <a:latin typeface="Times New Roman" panose="02020603050405020304" pitchFamily="18" charset="0"/>
              <a:cs typeface="Times New Roman" panose="02020603050405020304" pitchFamily="18" charset="0"/>
            </a:endParaRPr>
          </a:p>
          <a:p>
            <a:pPr algn="l"/>
            <a:r>
              <a:rPr lang="en-IN" sz="1600" b="0" i="0" dirty="0">
                <a:solidFill>
                  <a:srgbClr val="212529"/>
                </a:solidFill>
                <a:effectLst/>
                <a:latin typeface="Times New Roman" panose="02020603050405020304" pitchFamily="18" charset="0"/>
                <a:cs typeface="Times New Roman" panose="02020603050405020304" pitchFamily="18" charset="0"/>
              </a:rPr>
              <a:t>You should understand this journey because it relates to how data is being collected and processed. It is especially important to understand data sovereignty in the source and destination region, and if there are legal issues, adjust your data flows to ensure data ends up in the most appropriate legal jurisdiction.</a:t>
            </a:r>
          </a:p>
        </p:txBody>
      </p:sp>
    </p:spTree>
    <p:extLst>
      <p:ext uri="{BB962C8B-B14F-4D97-AF65-F5344CB8AC3E}">
        <p14:creationId xmlns:p14="http://schemas.microsoft.com/office/powerpoint/2010/main" val="27704422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48070F-E20E-E347-B1F0-EB1D99C0768E}"/>
              </a:ext>
            </a:extLst>
          </p:cNvPr>
          <p:cNvPicPr>
            <a:picLocks noChangeAspect="1"/>
          </p:cNvPicPr>
          <p:nvPr/>
        </p:nvPicPr>
        <p:blipFill>
          <a:blip r:embed="rId2"/>
          <a:stretch>
            <a:fillRect/>
          </a:stretch>
        </p:blipFill>
        <p:spPr>
          <a:xfrm>
            <a:off x="157166" y="200025"/>
            <a:ext cx="11701463" cy="6500813"/>
          </a:xfrm>
          <a:prstGeom prst="rect">
            <a:avLst/>
          </a:prstGeom>
        </p:spPr>
      </p:pic>
    </p:spTree>
    <p:extLst>
      <p:ext uri="{BB962C8B-B14F-4D97-AF65-F5344CB8AC3E}">
        <p14:creationId xmlns:p14="http://schemas.microsoft.com/office/powerpoint/2010/main" val="328588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3D8542-B755-114C-B19D-9A7B1ED82C23}"/>
              </a:ext>
            </a:extLst>
          </p:cNvPr>
          <p:cNvSpPr txBox="1"/>
          <p:nvPr/>
        </p:nvSpPr>
        <p:spPr>
          <a:xfrm>
            <a:off x="844951" y="477238"/>
            <a:ext cx="10695008" cy="5062924"/>
          </a:xfrm>
          <a:prstGeom prst="rect">
            <a:avLst/>
          </a:prstGeom>
          <a:noFill/>
        </p:spPr>
        <p:txBody>
          <a:bodyPr wrap="square">
            <a:spAutoFit/>
          </a:bodyPr>
          <a:lstStyle/>
          <a:p>
            <a:pPr algn="just"/>
            <a:r>
              <a:rPr lang="en-IN" b="1" i="0" dirty="0">
                <a:solidFill>
                  <a:srgbClr val="2B3247"/>
                </a:solidFill>
                <a:effectLst/>
                <a:latin typeface="Helvetica" pitchFamily="2" charset="0"/>
              </a:rPr>
              <a:t>Onshore </a:t>
            </a:r>
            <a:r>
              <a:rPr lang="en-IN" b="1" dirty="0">
                <a:solidFill>
                  <a:srgbClr val="2B3247"/>
                </a:solidFill>
                <a:latin typeface="Helvetica" pitchFamily="2" charset="0"/>
              </a:rPr>
              <a:t>Support and </a:t>
            </a:r>
            <a:r>
              <a:rPr lang="en-IN" b="1" i="0" dirty="0">
                <a:solidFill>
                  <a:srgbClr val="2B3247"/>
                </a:solidFill>
                <a:effectLst/>
                <a:latin typeface="Helvetica" pitchFamily="2" charset="0"/>
              </a:rPr>
              <a:t>Why Companies Choose It</a:t>
            </a:r>
          </a:p>
          <a:p>
            <a:pPr algn="just"/>
            <a:endParaRPr lang="en-IN" b="1" i="0" dirty="0">
              <a:solidFill>
                <a:srgbClr val="2B3247"/>
              </a:solidFill>
              <a:effectLst/>
              <a:latin typeface="Helvetica" pitchFamily="2" charset="0"/>
            </a:endParaRPr>
          </a:p>
          <a:p>
            <a:pPr algn="just"/>
            <a:r>
              <a:rPr lang="en-IN" b="0" i="0" dirty="0">
                <a:solidFill>
                  <a:srgbClr val="212325"/>
                </a:solidFill>
                <a:effectLst/>
                <a:latin typeface="Helvetica" pitchFamily="2" charset="0"/>
              </a:rPr>
              <a:t>Onshore outsourcing (also termed onsite) refers to hiring third-party companies or individuals in the same country where the business resides to perform various IT services. Typical solutions include those like Calance offers: Software Development</a:t>
            </a:r>
            <a:r>
              <a:rPr lang="en-IN" b="0" i="0" dirty="0">
                <a:effectLst/>
                <a:latin typeface="Helvetica" pitchFamily="2" charset="0"/>
              </a:rPr>
              <a:t> </a:t>
            </a:r>
            <a:r>
              <a:rPr lang="en-IN" b="0" i="0" dirty="0">
                <a:solidFill>
                  <a:srgbClr val="212325"/>
                </a:solidFill>
                <a:effectLst/>
                <a:latin typeface="Helvetica" pitchFamily="2" charset="0"/>
              </a:rPr>
              <a:t>for mobile, web and IoT; and </a:t>
            </a:r>
            <a:r>
              <a:rPr lang="en-IN" b="0" i="0" dirty="0">
                <a:effectLst/>
                <a:latin typeface="Helvetica" pitchFamily="2" charset="0"/>
              </a:rPr>
              <a:t>managed services </a:t>
            </a:r>
            <a:r>
              <a:rPr lang="en-IN" b="0" i="0" dirty="0">
                <a:solidFill>
                  <a:srgbClr val="212325"/>
                </a:solidFill>
                <a:effectLst/>
                <a:latin typeface="Helvetica" pitchFamily="2" charset="0"/>
              </a:rPr>
              <a:t>such as a 24/7 service desk, deskside support, infrastructure and </a:t>
            </a:r>
            <a:r>
              <a:rPr lang="en-IN" b="0" i="0" dirty="0">
                <a:effectLst/>
                <a:latin typeface="Helvetica" pitchFamily="2" charset="0"/>
              </a:rPr>
              <a:t>security. Advanced offerings </a:t>
            </a:r>
            <a:r>
              <a:rPr lang="en-IN" b="0" i="0" dirty="0">
                <a:solidFill>
                  <a:srgbClr val="212325"/>
                </a:solidFill>
                <a:effectLst/>
                <a:latin typeface="Helvetica" pitchFamily="2" charset="0"/>
              </a:rPr>
              <a:t>include Business Intelligence, AI, and Robotic Process Automation (RPA).</a:t>
            </a:r>
          </a:p>
          <a:p>
            <a:pPr algn="just">
              <a:spcBef>
                <a:spcPts val="1200"/>
              </a:spcBef>
            </a:pPr>
            <a:r>
              <a:rPr lang="en-IN" b="0" i="0" dirty="0">
                <a:solidFill>
                  <a:srgbClr val="212325"/>
                </a:solidFill>
                <a:effectLst/>
                <a:latin typeface="Helvetica" pitchFamily="2" charset="0"/>
              </a:rPr>
              <a:t>Businesses previously only had the onshore model choice, and they deployed resources onsite to work on isolated infrastructures through the completion of the project. Once the world became connected, remote work opportunities began to gain influence.</a:t>
            </a:r>
          </a:p>
          <a:p>
            <a:pPr algn="just">
              <a:spcBef>
                <a:spcPts val="1200"/>
              </a:spcBef>
            </a:pPr>
            <a:r>
              <a:rPr lang="en-IN" b="0" i="0" dirty="0">
                <a:solidFill>
                  <a:srgbClr val="212325"/>
                </a:solidFill>
                <a:effectLst/>
                <a:latin typeface="Helvetica" pitchFamily="2" charset="0"/>
              </a:rPr>
              <a:t>Many companies outsource their software development to onshore companies for the following reasons:</a:t>
            </a:r>
          </a:p>
          <a:p>
            <a:pPr algn="just">
              <a:spcBef>
                <a:spcPts val="600"/>
              </a:spcBef>
              <a:buFont typeface="Arial" panose="020B0604020202020204" pitchFamily="34" charset="0"/>
              <a:buChar char="•"/>
            </a:pPr>
            <a:r>
              <a:rPr lang="en-IN" b="0" i="0" dirty="0">
                <a:solidFill>
                  <a:srgbClr val="212325"/>
                </a:solidFill>
                <a:effectLst/>
                <a:latin typeface="Helvetica" pitchFamily="2" charset="0"/>
              </a:rPr>
              <a:t>supporting their country's economy,</a:t>
            </a:r>
          </a:p>
          <a:p>
            <a:pPr algn="just">
              <a:spcBef>
                <a:spcPts val="600"/>
              </a:spcBef>
              <a:buFont typeface="Arial" panose="020B0604020202020204" pitchFamily="34" charset="0"/>
              <a:buChar char="•"/>
            </a:pPr>
            <a:r>
              <a:rPr lang="en-IN" b="0" i="0" dirty="0">
                <a:solidFill>
                  <a:srgbClr val="212325"/>
                </a:solidFill>
                <a:effectLst/>
                <a:latin typeface="Helvetica" pitchFamily="2" charset="0"/>
              </a:rPr>
              <a:t>finding the right technical expertise, and</a:t>
            </a:r>
          </a:p>
          <a:p>
            <a:pPr algn="just">
              <a:spcBef>
                <a:spcPts val="600"/>
              </a:spcBef>
              <a:buFont typeface="Arial" panose="020B0604020202020204" pitchFamily="34" charset="0"/>
              <a:buChar char="•"/>
            </a:pPr>
            <a:r>
              <a:rPr lang="en-IN" b="0" i="0" dirty="0">
                <a:solidFill>
                  <a:srgbClr val="212325"/>
                </a:solidFill>
                <a:effectLst/>
                <a:latin typeface="Helvetica" pitchFamily="2" charset="0"/>
              </a:rPr>
              <a:t>complying with regulatory or compliance requirements, like when data needs to reside in the country of origin.</a:t>
            </a:r>
          </a:p>
        </p:txBody>
      </p:sp>
    </p:spTree>
    <p:extLst>
      <p:ext uri="{BB962C8B-B14F-4D97-AF65-F5344CB8AC3E}">
        <p14:creationId xmlns:p14="http://schemas.microsoft.com/office/powerpoint/2010/main" val="663012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485018-FB69-3040-8391-CE27FFFC9B0B}"/>
              </a:ext>
            </a:extLst>
          </p:cNvPr>
          <p:cNvPicPr>
            <a:picLocks noChangeAspect="1"/>
          </p:cNvPicPr>
          <p:nvPr/>
        </p:nvPicPr>
        <p:blipFill>
          <a:blip r:embed="rId2"/>
          <a:stretch>
            <a:fillRect/>
          </a:stretch>
        </p:blipFill>
        <p:spPr>
          <a:xfrm>
            <a:off x="950264" y="578733"/>
            <a:ext cx="9990529" cy="6198243"/>
          </a:xfrm>
          <a:prstGeom prst="rect">
            <a:avLst/>
          </a:prstGeom>
        </p:spPr>
      </p:pic>
      <p:sp>
        <p:nvSpPr>
          <p:cNvPr id="4" name="TextBox 3">
            <a:extLst>
              <a:ext uri="{FF2B5EF4-FFF2-40B4-BE49-F238E27FC236}">
                <a16:creationId xmlns:a16="http://schemas.microsoft.com/office/drawing/2014/main" id="{4E901123-954D-C843-AE5D-4AC7A1CEB7EA}"/>
              </a:ext>
            </a:extLst>
          </p:cNvPr>
          <p:cNvSpPr txBox="1"/>
          <p:nvPr/>
        </p:nvSpPr>
        <p:spPr>
          <a:xfrm>
            <a:off x="4910560" y="209401"/>
            <a:ext cx="3631556" cy="369332"/>
          </a:xfrm>
          <a:prstGeom prst="rect">
            <a:avLst/>
          </a:prstGeom>
          <a:noFill/>
        </p:spPr>
        <p:txBody>
          <a:bodyPr wrap="square">
            <a:spAutoFit/>
          </a:bodyPr>
          <a:lstStyle/>
          <a:p>
            <a:r>
              <a:rPr lang="en-IN" b="1" i="0" dirty="0">
                <a:solidFill>
                  <a:srgbClr val="2B3247"/>
                </a:solidFill>
                <a:effectLst/>
                <a:latin typeface="Helvetica" pitchFamily="2" charset="0"/>
              </a:rPr>
              <a:t>Onshore </a:t>
            </a:r>
            <a:r>
              <a:rPr lang="en-IN" b="1" dirty="0">
                <a:solidFill>
                  <a:srgbClr val="2B3247"/>
                </a:solidFill>
                <a:latin typeface="Helvetica" pitchFamily="2" charset="0"/>
              </a:rPr>
              <a:t>Support Operations </a:t>
            </a:r>
            <a:endParaRPr lang="en-US" dirty="0"/>
          </a:p>
        </p:txBody>
      </p:sp>
    </p:spTree>
    <p:extLst>
      <p:ext uri="{BB962C8B-B14F-4D97-AF65-F5344CB8AC3E}">
        <p14:creationId xmlns:p14="http://schemas.microsoft.com/office/powerpoint/2010/main" val="2753494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1C6835-BB8B-B64B-AC6B-48A9DBE030C4}"/>
              </a:ext>
            </a:extLst>
          </p:cNvPr>
          <p:cNvPicPr>
            <a:picLocks noChangeAspect="1"/>
          </p:cNvPicPr>
          <p:nvPr/>
        </p:nvPicPr>
        <p:blipFill>
          <a:blip r:embed="rId2"/>
          <a:stretch>
            <a:fillRect/>
          </a:stretch>
        </p:blipFill>
        <p:spPr>
          <a:xfrm>
            <a:off x="1717876" y="668760"/>
            <a:ext cx="9326362" cy="5632028"/>
          </a:xfrm>
          <a:prstGeom prst="rect">
            <a:avLst/>
          </a:prstGeom>
        </p:spPr>
      </p:pic>
    </p:spTree>
    <p:extLst>
      <p:ext uri="{BB962C8B-B14F-4D97-AF65-F5344CB8AC3E}">
        <p14:creationId xmlns:p14="http://schemas.microsoft.com/office/powerpoint/2010/main" val="3272659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8A25FF-8B77-374B-92F5-DA10C7030513}"/>
              </a:ext>
            </a:extLst>
          </p:cNvPr>
          <p:cNvPicPr>
            <a:picLocks noChangeAspect="1"/>
          </p:cNvPicPr>
          <p:nvPr/>
        </p:nvPicPr>
        <p:blipFill>
          <a:blip r:embed="rId2"/>
          <a:stretch>
            <a:fillRect/>
          </a:stretch>
        </p:blipFill>
        <p:spPr>
          <a:xfrm>
            <a:off x="2082657" y="133791"/>
            <a:ext cx="7732855" cy="4009584"/>
          </a:xfrm>
          <a:prstGeom prst="rect">
            <a:avLst/>
          </a:prstGeom>
        </p:spPr>
      </p:pic>
      <p:pic>
        <p:nvPicPr>
          <p:cNvPr id="3" name="Picture 2">
            <a:extLst>
              <a:ext uri="{FF2B5EF4-FFF2-40B4-BE49-F238E27FC236}">
                <a16:creationId xmlns:a16="http://schemas.microsoft.com/office/drawing/2014/main" id="{F59A2DF5-CF95-B84D-8D17-941A49051B30}"/>
              </a:ext>
            </a:extLst>
          </p:cNvPr>
          <p:cNvPicPr>
            <a:picLocks noChangeAspect="1"/>
          </p:cNvPicPr>
          <p:nvPr/>
        </p:nvPicPr>
        <p:blipFill>
          <a:blip r:embed="rId3"/>
          <a:stretch>
            <a:fillRect/>
          </a:stretch>
        </p:blipFill>
        <p:spPr>
          <a:xfrm>
            <a:off x="2082657" y="3142123"/>
            <a:ext cx="7732855" cy="3715877"/>
          </a:xfrm>
          <a:prstGeom prst="rect">
            <a:avLst/>
          </a:prstGeom>
        </p:spPr>
      </p:pic>
    </p:spTree>
    <p:extLst>
      <p:ext uri="{BB962C8B-B14F-4D97-AF65-F5344CB8AC3E}">
        <p14:creationId xmlns:p14="http://schemas.microsoft.com/office/powerpoint/2010/main" val="184541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67AE4-469A-C9D1-A79D-3F772B9299B0}"/>
              </a:ext>
            </a:extLst>
          </p:cNvPr>
          <p:cNvPicPr>
            <a:picLocks noChangeAspect="1"/>
          </p:cNvPicPr>
          <p:nvPr/>
        </p:nvPicPr>
        <p:blipFill>
          <a:blip r:embed="rId2"/>
          <a:stretch>
            <a:fillRect/>
          </a:stretch>
        </p:blipFill>
        <p:spPr>
          <a:xfrm>
            <a:off x="573986" y="257772"/>
            <a:ext cx="11160814" cy="5949064"/>
          </a:xfrm>
          <a:prstGeom prst="rect">
            <a:avLst/>
          </a:prstGeom>
        </p:spPr>
      </p:pic>
    </p:spTree>
    <p:extLst>
      <p:ext uri="{BB962C8B-B14F-4D97-AF65-F5344CB8AC3E}">
        <p14:creationId xmlns:p14="http://schemas.microsoft.com/office/powerpoint/2010/main" val="62967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CDDA60-4DF5-A846-80A1-5D7E19155DEA}"/>
              </a:ext>
            </a:extLst>
          </p:cNvPr>
          <p:cNvPicPr>
            <a:picLocks noChangeAspect="1"/>
          </p:cNvPicPr>
          <p:nvPr/>
        </p:nvPicPr>
        <p:blipFill>
          <a:blip r:embed="rId2"/>
          <a:stretch>
            <a:fillRect/>
          </a:stretch>
        </p:blipFill>
        <p:spPr>
          <a:xfrm>
            <a:off x="1392237" y="558800"/>
            <a:ext cx="8809037" cy="5352134"/>
          </a:xfrm>
          <a:prstGeom prst="rect">
            <a:avLst/>
          </a:prstGeom>
        </p:spPr>
      </p:pic>
    </p:spTree>
    <p:extLst>
      <p:ext uri="{BB962C8B-B14F-4D97-AF65-F5344CB8AC3E}">
        <p14:creationId xmlns:p14="http://schemas.microsoft.com/office/powerpoint/2010/main" val="13564320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AB7535-BBC2-AC4D-86F9-FC7447EE7057}"/>
              </a:ext>
            </a:extLst>
          </p:cNvPr>
          <p:cNvPicPr>
            <a:picLocks noChangeAspect="1"/>
          </p:cNvPicPr>
          <p:nvPr/>
        </p:nvPicPr>
        <p:blipFill>
          <a:blip r:embed="rId2"/>
          <a:stretch>
            <a:fillRect/>
          </a:stretch>
        </p:blipFill>
        <p:spPr>
          <a:xfrm>
            <a:off x="552450" y="587374"/>
            <a:ext cx="10534650" cy="5813425"/>
          </a:xfrm>
          <a:prstGeom prst="rect">
            <a:avLst/>
          </a:prstGeom>
        </p:spPr>
      </p:pic>
    </p:spTree>
    <p:extLst>
      <p:ext uri="{BB962C8B-B14F-4D97-AF65-F5344CB8AC3E}">
        <p14:creationId xmlns:p14="http://schemas.microsoft.com/office/powerpoint/2010/main" val="1466599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344215-8FFD-E641-8FF1-A563E3184522}"/>
              </a:ext>
            </a:extLst>
          </p:cNvPr>
          <p:cNvPicPr>
            <a:picLocks noChangeAspect="1"/>
          </p:cNvPicPr>
          <p:nvPr/>
        </p:nvPicPr>
        <p:blipFill>
          <a:blip r:embed="rId2"/>
          <a:stretch>
            <a:fillRect/>
          </a:stretch>
        </p:blipFill>
        <p:spPr>
          <a:xfrm>
            <a:off x="552449" y="320675"/>
            <a:ext cx="10634663" cy="6108700"/>
          </a:xfrm>
          <a:prstGeom prst="rect">
            <a:avLst/>
          </a:prstGeom>
        </p:spPr>
      </p:pic>
    </p:spTree>
    <p:extLst>
      <p:ext uri="{BB962C8B-B14F-4D97-AF65-F5344CB8AC3E}">
        <p14:creationId xmlns:p14="http://schemas.microsoft.com/office/powerpoint/2010/main" val="3358383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76A6C2-F43C-2447-BF16-87C9B7484F1D}"/>
              </a:ext>
            </a:extLst>
          </p:cNvPr>
          <p:cNvPicPr>
            <a:picLocks noChangeAspect="1"/>
          </p:cNvPicPr>
          <p:nvPr/>
        </p:nvPicPr>
        <p:blipFill>
          <a:blip r:embed="rId2"/>
          <a:stretch>
            <a:fillRect/>
          </a:stretch>
        </p:blipFill>
        <p:spPr>
          <a:xfrm>
            <a:off x="657224" y="422275"/>
            <a:ext cx="10601325" cy="6064250"/>
          </a:xfrm>
          <a:prstGeom prst="rect">
            <a:avLst/>
          </a:prstGeom>
        </p:spPr>
      </p:pic>
    </p:spTree>
    <p:extLst>
      <p:ext uri="{BB962C8B-B14F-4D97-AF65-F5344CB8AC3E}">
        <p14:creationId xmlns:p14="http://schemas.microsoft.com/office/powerpoint/2010/main" val="628755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CFB7DB-B857-D040-8DDB-2B4CD690AEAA}"/>
              </a:ext>
            </a:extLst>
          </p:cNvPr>
          <p:cNvPicPr>
            <a:picLocks noChangeAspect="1"/>
          </p:cNvPicPr>
          <p:nvPr/>
        </p:nvPicPr>
        <p:blipFill>
          <a:blip r:embed="rId2"/>
          <a:stretch>
            <a:fillRect/>
          </a:stretch>
        </p:blipFill>
        <p:spPr>
          <a:xfrm>
            <a:off x="571500" y="492126"/>
            <a:ext cx="11315700" cy="6045200"/>
          </a:xfrm>
          <a:prstGeom prst="rect">
            <a:avLst/>
          </a:prstGeom>
        </p:spPr>
      </p:pic>
    </p:spTree>
    <p:extLst>
      <p:ext uri="{BB962C8B-B14F-4D97-AF65-F5344CB8AC3E}">
        <p14:creationId xmlns:p14="http://schemas.microsoft.com/office/powerpoint/2010/main" val="2007071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6EFB6F-2021-EE4E-9B6B-E8571EE63D36}"/>
              </a:ext>
            </a:extLst>
          </p:cNvPr>
          <p:cNvPicPr>
            <a:picLocks noChangeAspect="1"/>
          </p:cNvPicPr>
          <p:nvPr/>
        </p:nvPicPr>
        <p:blipFill>
          <a:blip r:embed="rId2"/>
          <a:stretch>
            <a:fillRect/>
          </a:stretch>
        </p:blipFill>
        <p:spPr>
          <a:xfrm>
            <a:off x="38100" y="757238"/>
            <a:ext cx="12115800" cy="5992812"/>
          </a:xfrm>
          <a:prstGeom prst="rect">
            <a:avLst/>
          </a:prstGeom>
        </p:spPr>
      </p:pic>
      <p:sp>
        <p:nvSpPr>
          <p:cNvPr id="4" name="TextBox 3">
            <a:extLst>
              <a:ext uri="{FF2B5EF4-FFF2-40B4-BE49-F238E27FC236}">
                <a16:creationId xmlns:a16="http://schemas.microsoft.com/office/drawing/2014/main" id="{22B4F641-9B67-3D44-B2D9-BF5C43770516}"/>
              </a:ext>
            </a:extLst>
          </p:cNvPr>
          <p:cNvSpPr txBox="1"/>
          <p:nvPr/>
        </p:nvSpPr>
        <p:spPr>
          <a:xfrm>
            <a:off x="1229583" y="272953"/>
            <a:ext cx="9152907" cy="369332"/>
          </a:xfrm>
          <a:prstGeom prst="rect">
            <a:avLst/>
          </a:prstGeom>
          <a:noFill/>
        </p:spPr>
        <p:txBody>
          <a:bodyPr wrap="square">
            <a:spAutoFit/>
          </a:bodyPr>
          <a:lstStyle/>
          <a:p>
            <a:r>
              <a:rPr lang="en-US" sz="1800" dirty="0">
                <a:effectLst/>
                <a:latin typeface="Franklin Gothic Medium" panose="020B0603020102020204" pitchFamily="34" charset="0"/>
                <a:ea typeface="Calibri" panose="020F0502020204030204" pitchFamily="34" charset="0"/>
                <a:cs typeface="Calibri" panose="020F0502020204030204" pitchFamily="34" charset="0"/>
              </a:rPr>
              <a:t>Cloud operational changes in an Information Technology Infrastructure Library model (ITIL)</a:t>
            </a:r>
            <a:r>
              <a:rPr lang="en-IN" dirty="0">
                <a:effectLst/>
              </a:rPr>
              <a:t> </a:t>
            </a:r>
            <a:endParaRPr lang="en-US" dirty="0"/>
          </a:p>
        </p:txBody>
      </p:sp>
    </p:spTree>
    <p:extLst>
      <p:ext uri="{BB962C8B-B14F-4D97-AF65-F5344CB8AC3E}">
        <p14:creationId xmlns:p14="http://schemas.microsoft.com/office/powerpoint/2010/main" val="32632213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FE9265-FC1E-4B4A-BBDB-51D63A45F148}"/>
              </a:ext>
            </a:extLst>
          </p:cNvPr>
          <p:cNvPicPr>
            <a:picLocks noChangeAspect="1"/>
          </p:cNvPicPr>
          <p:nvPr/>
        </p:nvPicPr>
        <p:blipFill>
          <a:blip r:embed="rId2"/>
          <a:stretch>
            <a:fillRect/>
          </a:stretch>
        </p:blipFill>
        <p:spPr>
          <a:xfrm>
            <a:off x="796201" y="474360"/>
            <a:ext cx="10605224" cy="6269339"/>
          </a:xfrm>
          <a:prstGeom prst="rect">
            <a:avLst/>
          </a:prstGeom>
        </p:spPr>
      </p:pic>
    </p:spTree>
    <p:extLst>
      <p:ext uri="{BB962C8B-B14F-4D97-AF65-F5344CB8AC3E}">
        <p14:creationId xmlns:p14="http://schemas.microsoft.com/office/powerpoint/2010/main" val="4435424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1FC4F-4590-9548-85CC-79B4120C021C}"/>
              </a:ext>
            </a:extLst>
          </p:cNvPr>
          <p:cNvPicPr>
            <a:picLocks noChangeAspect="1"/>
          </p:cNvPicPr>
          <p:nvPr/>
        </p:nvPicPr>
        <p:blipFill>
          <a:blip r:embed="rId2"/>
          <a:stretch>
            <a:fillRect/>
          </a:stretch>
        </p:blipFill>
        <p:spPr>
          <a:xfrm>
            <a:off x="1126267" y="480349"/>
            <a:ext cx="9939466" cy="5897301"/>
          </a:xfrm>
          <a:prstGeom prst="rect">
            <a:avLst/>
          </a:prstGeom>
        </p:spPr>
      </p:pic>
    </p:spTree>
    <p:extLst>
      <p:ext uri="{BB962C8B-B14F-4D97-AF65-F5344CB8AC3E}">
        <p14:creationId xmlns:p14="http://schemas.microsoft.com/office/powerpoint/2010/main" val="31906201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7F3F02-CB29-8346-A398-08EC5499CD9C}"/>
              </a:ext>
            </a:extLst>
          </p:cNvPr>
          <p:cNvPicPr>
            <a:picLocks noChangeAspect="1"/>
          </p:cNvPicPr>
          <p:nvPr/>
        </p:nvPicPr>
        <p:blipFill>
          <a:blip r:embed="rId2"/>
          <a:stretch>
            <a:fillRect/>
          </a:stretch>
        </p:blipFill>
        <p:spPr>
          <a:xfrm>
            <a:off x="358815" y="138896"/>
            <a:ext cx="11424213" cy="6580208"/>
          </a:xfrm>
          <a:prstGeom prst="rect">
            <a:avLst/>
          </a:prstGeom>
        </p:spPr>
      </p:pic>
    </p:spTree>
    <p:extLst>
      <p:ext uri="{BB962C8B-B14F-4D97-AF65-F5344CB8AC3E}">
        <p14:creationId xmlns:p14="http://schemas.microsoft.com/office/powerpoint/2010/main" val="1862631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5108B-64F6-7D4A-9F70-0D6D0094B418}"/>
              </a:ext>
            </a:extLst>
          </p:cNvPr>
          <p:cNvPicPr>
            <a:picLocks noChangeAspect="1"/>
          </p:cNvPicPr>
          <p:nvPr/>
        </p:nvPicPr>
        <p:blipFill>
          <a:blip r:embed="rId2"/>
          <a:stretch>
            <a:fillRect/>
          </a:stretch>
        </p:blipFill>
        <p:spPr>
          <a:xfrm>
            <a:off x="485775" y="200029"/>
            <a:ext cx="11201400" cy="6522334"/>
          </a:xfrm>
          <a:prstGeom prst="rect">
            <a:avLst/>
          </a:prstGeom>
        </p:spPr>
      </p:pic>
    </p:spTree>
    <p:extLst>
      <p:ext uri="{BB962C8B-B14F-4D97-AF65-F5344CB8AC3E}">
        <p14:creationId xmlns:p14="http://schemas.microsoft.com/office/powerpoint/2010/main" val="2405585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8689C-CFB4-54DA-0FDB-8796E5525448}"/>
              </a:ext>
            </a:extLst>
          </p:cNvPr>
          <p:cNvPicPr>
            <a:picLocks noChangeAspect="1"/>
          </p:cNvPicPr>
          <p:nvPr/>
        </p:nvPicPr>
        <p:blipFill>
          <a:blip r:embed="rId2"/>
          <a:stretch>
            <a:fillRect/>
          </a:stretch>
        </p:blipFill>
        <p:spPr>
          <a:xfrm>
            <a:off x="540017" y="383747"/>
            <a:ext cx="11485727" cy="5449017"/>
          </a:xfrm>
          <a:prstGeom prst="rect">
            <a:avLst/>
          </a:prstGeom>
        </p:spPr>
      </p:pic>
    </p:spTree>
    <p:extLst>
      <p:ext uri="{BB962C8B-B14F-4D97-AF65-F5344CB8AC3E}">
        <p14:creationId xmlns:p14="http://schemas.microsoft.com/office/powerpoint/2010/main" val="4120015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36C15-8EA9-0946-A377-D3962A22665B}"/>
              </a:ext>
            </a:extLst>
          </p:cNvPr>
          <p:cNvPicPr>
            <a:picLocks noChangeAspect="1"/>
          </p:cNvPicPr>
          <p:nvPr/>
        </p:nvPicPr>
        <p:blipFill>
          <a:blip r:embed="rId2"/>
          <a:stretch>
            <a:fillRect/>
          </a:stretch>
        </p:blipFill>
        <p:spPr>
          <a:xfrm>
            <a:off x="965200" y="176213"/>
            <a:ext cx="10021888" cy="5795962"/>
          </a:xfrm>
          <a:prstGeom prst="rect">
            <a:avLst/>
          </a:prstGeom>
        </p:spPr>
      </p:pic>
    </p:spTree>
    <p:extLst>
      <p:ext uri="{BB962C8B-B14F-4D97-AF65-F5344CB8AC3E}">
        <p14:creationId xmlns:p14="http://schemas.microsoft.com/office/powerpoint/2010/main" val="5507648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8C6941-573F-3E4C-B1A4-DA58BC35CEB5}"/>
              </a:ext>
            </a:extLst>
          </p:cNvPr>
          <p:cNvPicPr>
            <a:picLocks noChangeAspect="1"/>
          </p:cNvPicPr>
          <p:nvPr/>
        </p:nvPicPr>
        <p:blipFill>
          <a:blip r:embed="rId2"/>
          <a:stretch>
            <a:fillRect/>
          </a:stretch>
        </p:blipFill>
        <p:spPr>
          <a:xfrm>
            <a:off x="928688" y="321469"/>
            <a:ext cx="10058399" cy="6215062"/>
          </a:xfrm>
          <a:prstGeom prst="rect">
            <a:avLst/>
          </a:prstGeom>
        </p:spPr>
      </p:pic>
    </p:spTree>
    <p:extLst>
      <p:ext uri="{BB962C8B-B14F-4D97-AF65-F5344CB8AC3E}">
        <p14:creationId xmlns:p14="http://schemas.microsoft.com/office/powerpoint/2010/main" val="12314181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DC3B78-1687-504B-B085-A2C18304CB09}"/>
              </a:ext>
            </a:extLst>
          </p:cNvPr>
          <p:cNvSpPr txBox="1"/>
          <p:nvPr/>
        </p:nvSpPr>
        <p:spPr>
          <a:xfrm>
            <a:off x="578734" y="474345"/>
            <a:ext cx="10799180" cy="5173852"/>
          </a:xfrm>
          <a:prstGeom prst="rect">
            <a:avLst/>
          </a:prstGeom>
          <a:noFill/>
        </p:spPr>
        <p:txBody>
          <a:bodyPr wrap="square">
            <a:spAutoFit/>
          </a:bodyPr>
          <a:lstStyle/>
          <a:p>
            <a:pPr algn="just"/>
            <a:r>
              <a:rPr lang="en-IN" sz="2000" b="1" dirty="0"/>
              <a:t>Operational Transformation (OT)</a:t>
            </a:r>
          </a:p>
          <a:p>
            <a:pPr algn="just"/>
            <a:endParaRPr lang="en-IN" dirty="0"/>
          </a:p>
          <a:p>
            <a:pPr algn="just">
              <a:lnSpc>
                <a:spcPct val="150000"/>
              </a:lnSpc>
            </a:pPr>
            <a:r>
              <a:rPr lang="en-IN" dirty="0"/>
              <a:t> OT is an established consistency maintenance technique for collaborative editing systems, particularly suitable for collaborative applications running over long-latency communication networks like the Internet. OT has been widely used in both academia and industries (e.g. Google Docs4 , and CodoxWord5 ) for supporting conflict resolution and consistency maintenance of shared documents in distributed collaborative text editors, word processors, 2D spreadsheets, 3D design systems, etc. In this work, we extend OT from consistency maintenance within individual documents/files to across a collection of documents/files in a shared workspace in cloud storage. This work is inspired by the following observation: collaborative manipulation of a collection of replicated files in cloud storage can be modelled as collaborative editing of a shared workspace consisting of those replicated files; user-generated file manipulation operations can be modelled as editing operations over this shared workspace; and file synchronization in cloud storage can be mapped into consistency maintenance of the shared workspace, which OT is naturally suitable to support.</a:t>
            </a:r>
            <a:endParaRPr lang="en-US" dirty="0"/>
          </a:p>
        </p:txBody>
      </p:sp>
    </p:spTree>
    <p:extLst>
      <p:ext uri="{BB962C8B-B14F-4D97-AF65-F5344CB8AC3E}">
        <p14:creationId xmlns:p14="http://schemas.microsoft.com/office/powerpoint/2010/main" val="36928417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A28EE7-B4A1-D14B-B060-FFE898577692}"/>
              </a:ext>
            </a:extLst>
          </p:cNvPr>
          <p:cNvPicPr>
            <a:picLocks noChangeAspect="1"/>
          </p:cNvPicPr>
          <p:nvPr/>
        </p:nvPicPr>
        <p:blipFill>
          <a:blip r:embed="rId2"/>
          <a:stretch>
            <a:fillRect/>
          </a:stretch>
        </p:blipFill>
        <p:spPr>
          <a:xfrm>
            <a:off x="81025" y="104171"/>
            <a:ext cx="11991372" cy="6655443"/>
          </a:xfrm>
          <a:prstGeom prst="rect">
            <a:avLst/>
          </a:prstGeom>
        </p:spPr>
      </p:pic>
    </p:spTree>
    <p:extLst>
      <p:ext uri="{BB962C8B-B14F-4D97-AF65-F5344CB8AC3E}">
        <p14:creationId xmlns:p14="http://schemas.microsoft.com/office/powerpoint/2010/main" val="2372271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E091D3-C619-C245-A4E9-FA745BA99F51}"/>
              </a:ext>
            </a:extLst>
          </p:cNvPr>
          <p:cNvPicPr>
            <a:picLocks noChangeAspect="1"/>
          </p:cNvPicPr>
          <p:nvPr/>
        </p:nvPicPr>
        <p:blipFill>
          <a:blip r:embed="rId2"/>
          <a:stretch>
            <a:fillRect/>
          </a:stretch>
        </p:blipFill>
        <p:spPr>
          <a:xfrm>
            <a:off x="264319" y="148074"/>
            <a:ext cx="11663362" cy="6552763"/>
          </a:xfrm>
          <a:prstGeom prst="rect">
            <a:avLst/>
          </a:prstGeom>
        </p:spPr>
      </p:pic>
    </p:spTree>
    <p:extLst>
      <p:ext uri="{BB962C8B-B14F-4D97-AF65-F5344CB8AC3E}">
        <p14:creationId xmlns:p14="http://schemas.microsoft.com/office/powerpoint/2010/main" val="313931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2A066B-7829-9743-9F91-472088F00926}"/>
              </a:ext>
            </a:extLst>
          </p:cNvPr>
          <p:cNvPicPr>
            <a:picLocks noChangeAspect="1"/>
          </p:cNvPicPr>
          <p:nvPr/>
        </p:nvPicPr>
        <p:blipFill>
          <a:blip r:embed="rId2"/>
          <a:stretch>
            <a:fillRect/>
          </a:stretch>
        </p:blipFill>
        <p:spPr>
          <a:xfrm>
            <a:off x="208344" y="308585"/>
            <a:ext cx="11775311" cy="6240829"/>
          </a:xfrm>
          <a:prstGeom prst="rect">
            <a:avLst/>
          </a:prstGeom>
        </p:spPr>
      </p:pic>
    </p:spTree>
    <p:extLst>
      <p:ext uri="{BB962C8B-B14F-4D97-AF65-F5344CB8AC3E}">
        <p14:creationId xmlns:p14="http://schemas.microsoft.com/office/powerpoint/2010/main" val="1638577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B3C6DC-76B5-934B-A0BC-B12C15EE1442}"/>
              </a:ext>
            </a:extLst>
          </p:cNvPr>
          <p:cNvPicPr>
            <a:picLocks noChangeAspect="1"/>
          </p:cNvPicPr>
          <p:nvPr/>
        </p:nvPicPr>
        <p:blipFill>
          <a:blip r:embed="rId2"/>
          <a:stretch>
            <a:fillRect/>
          </a:stretch>
        </p:blipFill>
        <p:spPr>
          <a:xfrm>
            <a:off x="157161" y="502920"/>
            <a:ext cx="11991975" cy="5852160"/>
          </a:xfrm>
          <a:prstGeom prst="rect">
            <a:avLst/>
          </a:prstGeom>
        </p:spPr>
      </p:pic>
    </p:spTree>
    <p:extLst>
      <p:ext uri="{BB962C8B-B14F-4D97-AF65-F5344CB8AC3E}">
        <p14:creationId xmlns:p14="http://schemas.microsoft.com/office/powerpoint/2010/main" val="3171113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57D21A-D233-6843-ADD3-C52D25B71144}"/>
              </a:ext>
            </a:extLst>
          </p:cNvPr>
          <p:cNvPicPr>
            <a:picLocks noChangeAspect="1"/>
          </p:cNvPicPr>
          <p:nvPr/>
        </p:nvPicPr>
        <p:blipFill>
          <a:blip r:embed="rId2"/>
          <a:stretch>
            <a:fillRect/>
          </a:stretch>
        </p:blipFill>
        <p:spPr>
          <a:xfrm>
            <a:off x="426537" y="257172"/>
            <a:ext cx="11560675" cy="6515100"/>
          </a:xfrm>
          <a:prstGeom prst="rect">
            <a:avLst/>
          </a:prstGeom>
        </p:spPr>
      </p:pic>
    </p:spTree>
    <p:extLst>
      <p:ext uri="{BB962C8B-B14F-4D97-AF65-F5344CB8AC3E}">
        <p14:creationId xmlns:p14="http://schemas.microsoft.com/office/powerpoint/2010/main" val="9992471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695058-6396-2C43-94D6-F17FB8DD08DA}"/>
              </a:ext>
            </a:extLst>
          </p:cNvPr>
          <p:cNvSpPr txBox="1"/>
          <p:nvPr/>
        </p:nvSpPr>
        <p:spPr>
          <a:xfrm>
            <a:off x="585788" y="514350"/>
            <a:ext cx="3340658" cy="369332"/>
          </a:xfrm>
          <a:prstGeom prst="rect">
            <a:avLst/>
          </a:prstGeom>
          <a:noFill/>
        </p:spPr>
        <p:txBody>
          <a:bodyPr wrap="none" rtlCol="0">
            <a:spAutoFit/>
          </a:bodyPr>
          <a:lstStyle/>
          <a:p>
            <a:r>
              <a:rPr lang="en-US" b="1" dirty="0"/>
              <a:t>Application Migration Challenges</a:t>
            </a:r>
          </a:p>
        </p:txBody>
      </p:sp>
      <p:pic>
        <p:nvPicPr>
          <p:cNvPr id="4" name="Picture 3">
            <a:extLst>
              <a:ext uri="{FF2B5EF4-FFF2-40B4-BE49-F238E27FC236}">
                <a16:creationId xmlns:a16="http://schemas.microsoft.com/office/drawing/2014/main" id="{722CD735-C268-F34B-BA02-D54FA891BF47}"/>
              </a:ext>
            </a:extLst>
          </p:cNvPr>
          <p:cNvPicPr>
            <a:picLocks noChangeAspect="1"/>
          </p:cNvPicPr>
          <p:nvPr/>
        </p:nvPicPr>
        <p:blipFill>
          <a:blip r:embed="rId2"/>
          <a:stretch>
            <a:fillRect/>
          </a:stretch>
        </p:blipFill>
        <p:spPr>
          <a:xfrm>
            <a:off x="744537" y="1112838"/>
            <a:ext cx="10442576" cy="5118100"/>
          </a:xfrm>
          <a:prstGeom prst="rect">
            <a:avLst/>
          </a:prstGeom>
        </p:spPr>
      </p:pic>
    </p:spTree>
    <p:extLst>
      <p:ext uri="{BB962C8B-B14F-4D97-AF65-F5344CB8AC3E}">
        <p14:creationId xmlns:p14="http://schemas.microsoft.com/office/powerpoint/2010/main" val="26729939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425813-0989-5F4A-837E-3E973E8F0464}"/>
              </a:ext>
            </a:extLst>
          </p:cNvPr>
          <p:cNvSpPr txBox="1"/>
          <p:nvPr/>
        </p:nvSpPr>
        <p:spPr>
          <a:xfrm>
            <a:off x="585788" y="514350"/>
            <a:ext cx="3340658" cy="369332"/>
          </a:xfrm>
          <a:prstGeom prst="rect">
            <a:avLst/>
          </a:prstGeom>
          <a:noFill/>
        </p:spPr>
        <p:txBody>
          <a:bodyPr wrap="none" rtlCol="0">
            <a:spAutoFit/>
          </a:bodyPr>
          <a:lstStyle/>
          <a:p>
            <a:r>
              <a:rPr lang="en-US" b="1" dirty="0"/>
              <a:t>Application Migration Challenges</a:t>
            </a:r>
          </a:p>
        </p:txBody>
      </p:sp>
      <p:pic>
        <p:nvPicPr>
          <p:cNvPr id="3" name="Picture 2">
            <a:extLst>
              <a:ext uri="{FF2B5EF4-FFF2-40B4-BE49-F238E27FC236}">
                <a16:creationId xmlns:a16="http://schemas.microsoft.com/office/drawing/2014/main" id="{2E938252-6375-4047-8CBD-B08089B08361}"/>
              </a:ext>
            </a:extLst>
          </p:cNvPr>
          <p:cNvPicPr>
            <a:picLocks noChangeAspect="1"/>
          </p:cNvPicPr>
          <p:nvPr/>
        </p:nvPicPr>
        <p:blipFill>
          <a:blip r:embed="rId2"/>
          <a:stretch>
            <a:fillRect/>
          </a:stretch>
        </p:blipFill>
        <p:spPr>
          <a:xfrm>
            <a:off x="585788" y="971550"/>
            <a:ext cx="10201275" cy="5372100"/>
          </a:xfrm>
          <a:prstGeom prst="rect">
            <a:avLst/>
          </a:prstGeom>
        </p:spPr>
      </p:pic>
    </p:spTree>
    <p:extLst>
      <p:ext uri="{BB962C8B-B14F-4D97-AF65-F5344CB8AC3E}">
        <p14:creationId xmlns:p14="http://schemas.microsoft.com/office/powerpoint/2010/main" val="311553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FDBF79-E132-5D97-7818-D0597A75F9D7}"/>
              </a:ext>
            </a:extLst>
          </p:cNvPr>
          <p:cNvPicPr>
            <a:picLocks noChangeAspect="1"/>
          </p:cNvPicPr>
          <p:nvPr/>
        </p:nvPicPr>
        <p:blipFill>
          <a:blip r:embed="rId2"/>
          <a:stretch>
            <a:fillRect/>
          </a:stretch>
        </p:blipFill>
        <p:spPr>
          <a:xfrm>
            <a:off x="567324" y="413446"/>
            <a:ext cx="11057351" cy="4376267"/>
          </a:xfrm>
          <a:prstGeom prst="rect">
            <a:avLst/>
          </a:prstGeom>
        </p:spPr>
      </p:pic>
      <p:pic>
        <p:nvPicPr>
          <p:cNvPr id="5" name="Picture 4">
            <a:extLst>
              <a:ext uri="{FF2B5EF4-FFF2-40B4-BE49-F238E27FC236}">
                <a16:creationId xmlns:a16="http://schemas.microsoft.com/office/drawing/2014/main" id="{6E90680C-CE76-A7FE-F0F0-3A8593E4960E}"/>
              </a:ext>
            </a:extLst>
          </p:cNvPr>
          <p:cNvPicPr>
            <a:picLocks noChangeAspect="1"/>
          </p:cNvPicPr>
          <p:nvPr/>
        </p:nvPicPr>
        <p:blipFill>
          <a:blip r:embed="rId3"/>
          <a:stretch>
            <a:fillRect/>
          </a:stretch>
        </p:blipFill>
        <p:spPr>
          <a:xfrm>
            <a:off x="833143" y="4209143"/>
            <a:ext cx="10241259" cy="2525696"/>
          </a:xfrm>
          <a:prstGeom prst="rect">
            <a:avLst/>
          </a:prstGeom>
        </p:spPr>
      </p:pic>
    </p:spTree>
    <p:extLst>
      <p:ext uri="{BB962C8B-B14F-4D97-AF65-F5344CB8AC3E}">
        <p14:creationId xmlns:p14="http://schemas.microsoft.com/office/powerpoint/2010/main" val="1470147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0D3552-844E-1047-84A8-C72720D66C02}"/>
              </a:ext>
            </a:extLst>
          </p:cNvPr>
          <p:cNvPicPr>
            <a:picLocks noChangeAspect="1"/>
          </p:cNvPicPr>
          <p:nvPr/>
        </p:nvPicPr>
        <p:blipFill>
          <a:blip r:embed="rId2"/>
          <a:stretch>
            <a:fillRect/>
          </a:stretch>
        </p:blipFill>
        <p:spPr>
          <a:xfrm>
            <a:off x="0" y="503237"/>
            <a:ext cx="12039600" cy="5711826"/>
          </a:xfrm>
          <a:prstGeom prst="rect">
            <a:avLst/>
          </a:prstGeom>
        </p:spPr>
      </p:pic>
      <p:sp>
        <p:nvSpPr>
          <p:cNvPr id="3" name="TextBox 2">
            <a:extLst>
              <a:ext uri="{FF2B5EF4-FFF2-40B4-BE49-F238E27FC236}">
                <a16:creationId xmlns:a16="http://schemas.microsoft.com/office/drawing/2014/main" id="{359D6E20-7132-1A48-8E5E-4588C482C55A}"/>
              </a:ext>
            </a:extLst>
          </p:cNvPr>
          <p:cNvSpPr txBox="1"/>
          <p:nvPr/>
        </p:nvSpPr>
        <p:spPr>
          <a:xfrm>
            <a:off x="571500" y="137079"/>
            <a:ext cx="3340658" cy="369332"/>
          </a:xfrm>
          <a:prstGeom prst="rect">
            <a:avLst/>
          </a:prstGeom>
          <a:noFill/>
        </p:spPr>
        <p:txBody>
          <a:bodyPr wrap="none" rtlCol="0">
            <a:spAutoFit/>
          </a:bodyPr>
          <a:lstStyle/>
          <a:p>
            <a:r>
              <a:rPr lang="en-US" b="1" dirty="0"/>
              <a:t>Application Migration Challenges</a:t>
            </a:r>
          </a:p>
        </p:txBody>
      </p:sp>
    </p:spTree>
    <p:extLst>
      <p:ext uri="{BB962C8B-B14F-4D97-AF65-F5344CB8AC3E}">
        <p14:creationId xmlns:p14="http://schemas.microsoft.com/office/powerpoint/2010/main" val="13911622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A91428-3B64-2043-B46E-FB417EEB1E0A}"/>
              </a:ext>
            </a:extLst>
          </p:cNvPr>
          <p:cNvPicPr>
            <a:picLocks noChangeAspect="1"/>
          </p:cNvPicPr>
          <p:nvPr/>
        </p:nvPicPr>
        <p:blipFill>
          <a:blip r:embed="rId2"/>
          <a:stretch>
            <a:fillRect/>
          </a:stretch>
        </p:blipFill>
        <p:spPr>
          <a:xfrm>
            <a:off x="71440" y="571500"/>
            <a:ext cx="11944350" cy="6286499"/>
          </a:xfrm>
          <a:prstGeom prst="rect">
            <a:avLst/>
          </a:prstGeom>
        </p:spPr>
      </p:pic>
      <p:sp>
        <p:nvSpPr>
          <p:cNvPr id="3" name="TextBox 2">
            <a:extLst>
              <a:ext uri="{FF2B5EF4-FFF2-40B4-BE49-F238E27FC236}">
                <a16:creationId xmlns:a16="http://schemas.microsoft.com/office/drawing/2014/main" id="{1D3FFD22-796B-2649-9220-787B3E1781A0}"/>
              </a:ext>
            </a:extLst>
          </p:cNvPr>
          <p:cNvSpPr txBox="1"/>
          <p:nvPr/>
        </p:nvSpPr>
        <p:spPr>
          <a:xfrm>
            <a:off x="471488" y="85725"/>
            <a:ext cx="3340658" cy="369332"/>
          </a:xfrm>
          <a:prstGeom prst="rect">
            <a:avLst/>
          </a:prstGeom>
          <a:noFill/>
        </p:spPr>
        <p:txBody>
          <a:bodyPr wrap="none" rtlCol="0">
            <a:spAutoFit/>
          </a:bodyPr>
          <a:lstStyle/>
          <a:p>
            <a:r>
              <a:rPr lang="en-US" b="1" dirty="0"/>
              <a:t>Application Migration Challenges</a:t>
            </a:r>
          </a:p>
        </p:txBody>
      </p:sp>
    </p:spTree>
    <p:extLst>
      <p:ext uri="{BB962C8B-B14F-4D97-AF65-F5344CB8AC3E}">
        <p14:creationId xmlns:p14="http://schemas.microsoft.com/office/powerpoint/2010/main" val="5630745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2CEC14-0CCF-9C4E-9A21-A49F96C3D18B}"/>
              </a:ext>
            </a:extLst>
          </p:cNvPr>
          <p:cNvPicPr>
            <a:picLocks noChangeAspect="1"/>
          </p:cNvPicPr>
          <p:nvPr/>
        </p:nvPicPr>
        <p:blipFill>
          <a:blip r:embed="rId2"/>
          <a:stretch>
            <a:fillRect/>
          </a:stretch>
        </p:blipFill>
        <p:spPr>
          <a:xfrm>
            <a:off x="591594" y="695928"/>
            <a:ext cx="10452643" cy="5754514"/>
          </a:xfrm>
          <a:prstGeom prst="rect">
            <a:avLst/>
          </a:prstGeom>
        </p:spPr>
      </p:pic>
      <p:sp>
        <p:nvSpPr>
          <p:cNvPr id="3" name="TextBox 2">
            <a:extLst>
              <a:ext uri="{FF2B5EF4-FFF2-40B4-BE49-F238E27FC236}">
                <a16:creationId xmlns:a16="http://schemas.microsoft.com/office/drawing/2014/main" id="{870897DD-104D-F44B-8A96-270E4A4A9A4A}"/>
              </a:ext>
            </a:extLst>
          </p:cNvPr>
          <p:cNvSpPr txBox="1"/>
          <p:nvPr/>
        </p:nvSpPr>
        <p:spPr>
          <a:xfrm>
            <a:off x="471488" y="201472"/>
            <a:ext cx="3340658" cy="369332"/>
          </a:xfrm>
          <a:prstGeom prst="rect">
            <a:avLst/>
          </a:prstGeom>
          <a:noFill/>
        </p:spPr>
        <p:txBody>
          <a:bodyPr wrap="none" rtlCol="0">
            <a:spAutoFit/>
          </a:bodyPr>
          <a:lstStyle/>
          <a:p>
            <a:r>
              <a:rPr lang="en-US" b="1" dirty="0"/>
              <a:t>Application Migration Challenges</a:t>
            </a:r>
          </a:p>
        </p:txBody>
      </p:sp>
    </p:spTree>
    <p:extLst>
      <p:ext uri="{BB962C8B-B14F-4D97-AF65-F5344CB8AC3E}">
        <p14:creationId xmlns:p14="http://schemas.microsoft.com/office/powerpoint/2010/main" val="16845763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D0DE5A-AE09-A0D6-F9E5-70000B279141}"/>
              </a:ext>
            </a:extLst>
          </p:cNvPr>
          <p:cNvPicPr>
            <a:picLocks noChangeAspect="1"/>
          </p:cNvPicPr>
          <p:nvPr/>
        </p:nvPicPr>
        <p:blipFill>
          <a:blip r:embed="rId2"/>
          <a:stretch>
            <a:fillRect/>
          </a:stretch>
        </p:blipFill>
        <p:spPr>
          <a:xfrm>
            <a:off x="286085" y="228153"/>
            <a:ext cx="11517988" cy="5853992"/>
          </a:xfrm>
          <a:prstGeom prst="rect">
            <a:avLst/>
          </a:prstGeom>
        </p:spPr>
      </p:pic>
    </p:spTree>
    <p:extLst>
      <p:ext uri="{BB962C8B-B14F-4D97-AF65-F5344CB8AC3E}">
        <p14:creationId xmlns:p14="http://schemas.microsoft.com/office/powerpoint/2010/main" val="26091017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BA2D4-8E34-760D-45CE-9BD75C98067B}"/>
              </a:ext>
            </a:extLst>
          </p:cNvPr>
          <p:cNvPicPr>
            <a:picLocks noChangeAspect="1"/>
          </p:cNvPicPr>
          <p:nvPr/>
        </p:nvPicPr>
        <p:blipFill>
          <a:blip r:embed="rId2"/>
          <a:stretch>
            <a:fillRect/>
          </a:stretch>
        </p:blipFill>
        <p:spPr>
          <a:xfrm>
            <a:off x="450166" y="204860"/>
            <a:ext cx="11268222" cy="6264790"/>
          </a:xfrm>
          <a:prstGeom prst="rect">
            <a:avLst/>
          </a:prstGeom>
        </p:spPr>
      </p:pic>
    </p:spTree>
    <p:extLst>
      <p:ext uri="{BB962C8B-B14F-4D97-AF65-F5344CB8AC3E}">
        <p14:creationId xmlns:p14="http://schemas.microsoft.com/office/powerpoint/2010/main" val="16754241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32E5A5-62A5-B5A9-5F25-C89C51E8F063}"/>
              </a:ext>
            </a:extLst>
          </p:cNvPr>
          <p:cNvPicPr>
            <a:picLocks noChangeAspect="1"/>
          </p:cNvPicPr>
          <p:nvPr/>
        </p:nvPicPr>
        <p:blipFill>
          <a:blip r:embed="rId2"/>
          <a:stretch>
            <a:fillRect/>
          </a:stretch>
        </p:blipFill>
        <p:spPr>
          <a:xfrm>
            <a:off x="301658" y="291093"/>
            <a:ext cx="11516269" cy="6206689"/>
          </a:xfrm>
          <a:prstGeom prst="rect">
            <a:avLst/>
          </a:prstGeom>
        </p:spPr>
      </p:pic>
    </p:spTree>
    <p:extLst>
      <p:ext uri="{BB962C8B-B14F-4D97-AF65-F5344CB8AC3E}">
        <p14:creationId xmlns:p14="http://schemas.microsoft.com/office/powerpoint/2010/main" val="1453098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35B915-F376-EF66-31F0-452E4730DA19}"/>
              </a:ext>
            </a:extLst>
          </p:cNvPr>
          <p:cNvPicPr>
            <a:picLocks noChangeAspect="1"/>
          </p:cNvPicPr>
          <p:nvPr/>
        </p:nvPicPr>
        <p:blipFill>
          <a:blip r:embed="rId2"/>
          <a:stretch>
            <a:fillRect/>
          </a:stretch>
        </p:blipFill>
        <p:spPr>
          <a:xfrm>
            <a:off x="421151" y="580627"/>
            <a:ext cx="10731758" cy="4684100"/>
          </a:xfrm>
          <a:prstGeom prst="rect">
            <a:avLst/>
          </a:prstGeom>
        </p:spPr>
      </p:pic>
    </p:spTree>
    <p:extLst>
      <p:ext uri="{BB962C8B-B14F-4D97-AF65-F5344CB8AC3E}">
        <p14:creationId xmlns:p14="http://schemas.microsoft.com/office/powerpoint/2010/main" val="9383751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2CAFA-975D-18E7-2462-EEBD93A2F123}"/>
              </a:ext>
            </a:extLst>
          </p:cNvPr>
          <p:cNvPicPr>
            <a:picLocks noChangeAspect="1"/>
          </p:cNvPicPr>
          <p:nvPr/>
        </p:nvPicPr>
        <p:blipFill>
          <a:blip r:embed="rId2"/>
          <a:stretch>
            <a:fillRect/>
          </a:stretch>
        </p:blipFill>
        <p:spPr>
          <a:xfrm>
            <a:off x="764926" y="377265"/>
            <a:ext cx="10720491" cy="5330808"/>
          </a:xfrm>
          <a:prstGeom prst="rect">
            <a:avLst/>
          </a:prstGeom>
        </p:spPr>
      </p:pic>
    </p:spTree>
    <p:extLst>
      <p:ext uri="{BB962C8B-B14F-4D97-AF65-F5344CB8AC3E}">
        <p14:creationId xmlns:p14="http://schemas.microsoft.com/office/powerpoint/2010/main" val="4694276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9D665E-B502-EFE8-40CA-00460EA56153}"/>
              </a:ext>
            </a:extLst>
          </p:cNvPr>
          <p:cNvPicPr>
            <a:picLocks noChangeAspect="1"/>
          </p:cNvPicPr>
          <p:nvPr/>
        </p:nvPicPr>
        <p:blipFill>
          <a:blip r:embed="rId2"/>
          <a:stretch>
            <a:fillRect/>
          </a:stretch>
        </p:blipFill>
        <p:spPr>
          <a:xfrm>
            <a:off x="1116763" y="417407"/>
            <a:ext cx="9958471" cy="6023186"/>
          </a:xfrm>
          <a:prstGeom prst="rect">
            <a:avLst/>
          </a:prstGeom>
        </p:spPr>
      </p:pic>
      <p:sp>
        <p:nvSpPr>
          <p:cNvPr id="4" name="TextBox 3">
            <a:extLst>
              <a:ext uri="{FF2B5EF4-FFF2-40B4-BE49-F238E27FC236}">
                <a16:creationId xmlns:a16="http://schemas.microsoft.com/office/drawing/2014/main" id="{25108903-30C4-F1EB-B6B9-18055173F910}"/>
              </a:ext>
            </a:extLst>
          </p:cNvPr>
          <p:cNvSpPr txBox="1"/>
          <p:nvPr/>
        </p:nvSpPr>
        <p:spPr>
          <a:xfrm flipH="1">
            <a:off x="6151419" y="595744"/>
            <a:ext cx="3906982" cy="461665"/>
          </a:xfrm>
          <a:prstGeom prst="rect">
            <a:avLst/>
          </a:prstGeom>
          <a:noFill/>
        </p:spPr>
        <p:txBody>
          <a:bodyPr wrap="square" rtlCol="0">
            <a:spAutoFit/>
          </a:bodyPr>
          <a:lstStyle/>
          <a:p>
            <a:r>
              <a:rPr lang="en-US" sz="2400" b="1" dirty="0"/>
              <a:t>/Consume Vs Build Decision</a:t>
            </a:r>
            <a:endParaRPr lang="en-IN" sz="2400" b="1" dirty="0"/>
          </a:p>
        </p:txBody>
      </p:sp>
    </p:spTree>
    <p:extLst>
      <p:ext uri="{BB962C8B-B14F-4D97-AF65-F5344CB8AC3E}">
        <p14:creationId xmlns:p14="http://schemas.microsoft.com/office/powerpoint/2010/main" val="14730880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E9904A-FA3B-9914-12FE-F0E689B327FF}"/>
              </a:ext>
            </a:extLst>
          </p:cNvPr>
          <p:cNvPicPr>
            <a:picLocks noChangeAspect="1"/>
          </p:cNvPicPr>
          <p:nvPr/>
        </p:nvPicPr>
        <p:blipFill>
          <a:blip r:embed="rId2"/>
          <a:stretch>
            <a:fillRect/>
          </a:stretch>
        </p:blipFill>
        <p:spPr>
          <a:xfrm>
            <a:off x="671444" y="374075"/>
            <a:ext cx="10342919" cy="5902036"/>
          </a:xfrm>
          <a:prstGeom prst="rect">
            <a:avLst/>
          </a:prstGeom>
        </p:spPr>
      </p:pic>
    </p:spTree>
    <p:extLst>
      <p:ext uri="{BB962C8B-B14F-4D97-AF65-F5344CB8AC3E}">
        <p14:creationId xmlns:p14="http://schemas.microsoft.com/office/powerpoint/2010/main" val="3232608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E3C3D11A3A3D4DAAFCE83621C2424D" ma:contentTypeVersion="2" ma:contentTypeDescription="Create a new document." ma:contentTypeScope="" ma:versionID="2b2b7bece041ff5839d9667dea0aeb0d">
  <xsd:schema xmlns:xsd="http://www.w3.org/2001/XMLSchema" xmlns:xs="http://www.w3.org/2001/XMLSchema" xmlns:p="http://schemas.microsoft.com/office/2006/metadata/properties" xmlns:ns3="a39f22e1-9617-44ea-a25e-ad4fed8549ab" targetNamespace="http://schemas.microsoft.com/office/2006/metadata/properties" ma:root="true" ma:fieldsID="dcb437b55fba276ee114bec697c63978" ns3:_="">
    <xsd:import namespace="a39f22e1-9617-44ea-a25e-ad4fed8549a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9f22e1-9617-44ea-a25e-ad4fed8549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23E051-1107-46AC-A859-AB2458298386}">
  <ds:schemaRefs>
    <ds:schemaRef ds:uri="http://schemas.microsoft.com/sharepoint/v3/contenttype/forms"/>
  </ds:schemaRefs>
</ds:datastoreItem>
</file>

<file path=customXml/itemProps2.xml><?xml version="1.0" encoding="utf-8"?>
<ds:datastoreItem xmlns:ds="http://schemas.openxmlformats.org/officeDocument/2006/customXml" ds:itemID="{EBBD0A3E-102F-4B51-90E1-AF938C39E31E}">
  <ds:schemaRefs>
    <ds:schemaRef ds:uri="http://schemas.openxmlformats.org/package/2006/metadata/core-properties"/>
    <ds:schemaRef ds:uri="a39f22e1-9617-44ea-a25e-ad4fed8549ab"/>
    <ds:schemaRef ds:uri="http://schemas.microsoft.com/office/2006/documentManagement/types"/>
    <ds:schemaRef ds:uri="http://www.w3.org/XML/1998/namespace"/>
    <ds:schemaRef ds:uri="http://purl.org/dc/terms/"/>
    <ds:schemaRef ds:uri="http://schemas.microsoft.com/office/2006/metadata/properties"/>
    <ds:schemaRef ds:uri="http://purl.org/dc/dcmitype/"/>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B24D4127-52DA-45C1-8DCD-267B87706F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9f22e1-9617-44ea-a25e-ad4fed8549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1625</TotalTime>
  <Words>4110</Words>
  <Application>Microsoft Office PowerPoint</Application>
  <PresentationFormat>Widescreen</PresentationFormat>
  <Paragraphs>294</Paragraphs>
  <Slides>129</Slides>
  <Notes>3</Notes>
  <HiddenSlides>0</HiddenSlides>
  <MMClips>0</MMClips>
  <ScaleCrop>false</ScaleCrop>
  <HeadingPairs>
    <vt:vector size="4" baseType="variant">
      <vt:variant>
        <vt:lpstr>Theme</vt:lpstr>
      </vt:variant>
      <vt:variant>
        <vt:i4>1</vt:i4>
      </vt:variant>
      <vt:variant>
        <vt:lpstr>Slide Titles</vt:lpstr>
      </vt:variant>
      <vt:variant>
        <vt:i4>129</vt:i4>
      </vt:variant>
    </vt:vector>
  </HeadingPairs>
  <TitlesOfParts>
    <vt:vector size="130" baseType="lpstr">
      <vt:lpstr>Office Theme</vt:lpstr>
      <vt:lpstr>PowerPoint Presentation</vt:lpstr>
      <vt:lpstr>What is Cloud Computing?</vt:lpstr>
      <vt:lpstr>What is Cloud Computing?</vt:lpstr>
      <vt:lpstr>Cloud Summary</vt:lpstr>
      <vt:lpstr>Cloud Architecture</vt:lpstr>
      <vt:lpstr>What is Cloud Computing</vt:lpstr>
      <vt:lpstr>PowerPoint Presentation</vt:lpstr>
      <vt:lpstr>PowerPoint Presentation</vt:lpstr>
      <vt:lpstr>PowerPoint Presentation</vt:lpstr>
      <vt:lpstr>PowerPoint Presentation</vt:lpstr>
      <vt:lpstr>Scalability &amp; Elasticity</vt:lpstr>
      <vt:lpstr>Dynamic Provisioning</vt:lpstr>
      <vt:lpstr>Dynamic Provisioning</vt:lpstr>
      <vt:lpstr>Dynamic Provisioning</vt:lpstr>
      <vt:lpstr>Dynamic Provisioning</vt:lpstr>
      <vt:lpstr>Multi-tenant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Network Virtualization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Workload Automation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Shiladitya Bhattacharjee</dc:creator>
  <cp:lastModifiedBy>Shiladitya Bhattacharjee</cp:lastModifiedBy>
  <cp:revision>15</cp:revision>
  <dcterms:created xsi:type="dcterms:W3CDTF">2022-09-19T09:07:14Z</dcterms:created>
  <dcterms:modified xsi:type="dcterms:W3CDTF">2023-02-10T09:32:14Z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0x01010093E3C3D11A3A3D4DAAFCE83621C2424D</vt:lpwstr>
  </property>
</Properties>
</file>